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2"/>
  </p:notesMasterIdLst>
  <p:handoutMasterIdLst>
    <p:handoutMasterId r:id="rId73"/>
  </p:handoutMasterIdLst>
  <p:sldIdLst>
    <p:sldId id="341" r:id="rId5"/>
    <p:sldId id="330" r:id="rId6"/>
    <p:sldId id="331" r:id="rId7"/>
    <p:sldId id="333" r:id="rId8"/>
    <p:sldId id="353" r:id="rId9"/>
    <p:sldId id="262" r:id="rId10"/>
    <p:sldId id="263" r:id="rId11"/>
    <p:sldId id="299" r:id="rId12"/>
    <p:sldId id="342" r:id="rId13"/>
    <p:sldId id="302" r:id="rId14"/>
    <p:sldId id="344" r:id="rId15"/>
    <p:sldId id="266" r:id="rId16"/>
    <p:sldId id="265" r:id="rId17"/>
    <p:sldId id="276" r:id="rId18"/>
    <p:sldId id="303" r:id="rId19"/>
    <p:sldId id="293" r:id="rId20"/>
    <p:sldId id="277" r:id="rId21"/>
    <p:sldId id="354" r:id="rId22"/>
    <p:sldId id="269" r:id="rId23"/>
    <p:sldId id="348" r:id="rId24"/>
    <p:sldId id="349" r:id="rId25"/>
    <p:sldId id="350" r:id="rId26"/>
    <p:sldId id="351" r:id="rId27"/>
    <p:sldId id="345" r:id="rId28"/>
    <p:sldId id="346" r:id="rId29"/>
    <p:sldId id="304" r:id="rId30"/>
    <p:sldId id="355" r:id="rId31"/>
    <p:sldId id="357" r:id="rId32"/>
    <p:sldId id="358" r:id="rId33"/>
    <p:sldId id="365" r:id="rId34"/>
    <p:sldId id="366" r:id="rId35"/>
    <p:sldId id="367" r:id="rId36"/>
    <p:sldId id="368" r:id="rId37"/>
    <p:sldId id="369" r:id="rId38"/>
    <p:sldId id="370" r:id="rId39"/>
    <p:sldId id="371" r:id="rId40"/>
    <p:sldId id="372" r:id="rId41"/>
    <p:sldId id="373" r:id="rId42"/>
    <p:sldId id="374" r:id="rId43"/>
    <p:sldId id="377" r:id="rId44"/>
    <p:sldId id="378" r:id="rId45"/>
    <p:sldId id="375" r:id="rId46"/>
    <p:sldId id="379" r:id="rId47"/>
    <p:sldId id="381" r:id="rId48"/>
    <p:sldId id="380" r:id="rId49"/>
    <p:sldId id="270" r:id="rId50"/>
    <p:sldId id="309" r:id="rId51"/>
    <p:sldId id="383" r:id="rId52"/>
    <p:sldId id="384" r:id="rId53"/>
    <p:sldId id="382" r:id="rId54"/>
    <p:sldId id="385" r:id="rId55"/>
    <p:sldId id="387" r:id="rId56"/>
    <p:sldId id="388" r:id="rId57"/>
    <p:sldId id="389" r:id="rId58"/>
    <p:sldId id="386" r:id="rId59"/>
    <p:sldId id="296" r:id="rId60"/>
    <p:sldId id="318" r:id="rId61"/>
    <p:sldId id="337" r:id="rId62"/>
    <p:sldId id="321" r:id="rId63"/>
    <p:sldId id="322" r:id="rId64"/>
    <p:sldId id="339" r:id="rId65"/>
    <p:sldId id="340" r:id="rId66"/>
    <p:sldId id="288" r:id="rId67"/>
    <p:sldId id="289" r:id="rId68"/>
    <p:sldId id="320" r:id="rId69"/>
    <p:sldId id="274" r:id="rId70"/>
    <p:sldId id="329" r:id="rId7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2C6"/>
    <a:srgbClr val="16351D"/>
    <a:srgbClr val="245C33"/>
    <a:srgbClr val="368548"/>
    <a:srgbClr val="3F9D92"/>
    <a:srgbClr val="27467A"/>
    <a:srgbClr val="008998"/>
    <a:srgbClr val="00B600"/>
    <a:srgbClr val="16824F"/>
    <a:srgbClr val="007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9"/>
    <p:restoredTop sz="85220"/>
  </p:normalViewPr>
  <p:slideViewPr>
    <p:cSldViewPr snapToGrid="0" snapToObjects="1">
      <p:cViewPr varScale="1">
        <p:scale>
          <a:sx n="62" d="100"/>
          <a:sy n="62" d="100"/>
        </p:scale>
        <p:origin x="216" y="8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3F6B3-75B5-0341-AF61-F3C72826F13D}" type="doc">
      <dgm:prSet loTypeId="urn:microsoft.com/office/officeart/2009/layout/CircleArrowProcess" loCatId="" qsTypeId="urn:microsoft.com/office/officeart/2005/8/quickstyle/simple5" qsCatId="simple" csTypeId="urn:microsoft.com/office/officeart/2005/8/colors/colorful5" csCatId="colorful" phldr="1"/>
      <dgm:spPr/>
      <dgm:t>
        <a:bodyPr/>
        <a:lstStyle/>
        <a:p>
          <a:endParaRPr lang="en-US"/>
        </a:p>
      </dgm:t>
    </dgm:pt>
    <dgm:pt modelId="{D01B852C-AF9F-7745-9DFC-2E19F41A2CB7}">
      <dgm:prSet phldrT="[Text]"/>
      <dgm:spPr/>
      <dgm:t>
        <a:bodyPr/>
        <a:lstStyle/>
        <a:p>
          <a:r>
            <a:rPr lang="en-US" dirty="0">
              <a:latin typeface="Abadi" panose="020B0604020104020204" pitchFamily="34" charset="0"/>
            </a:rPr>
            <a:t>Collect Dataset</a:t>
          </a:r>
        </a:p>
      </dgm:t>
    </dgm:pt>
    <dgm:pt modelId="{505C640B-F884-2946-AFE0-8879C757E3D5}" type="parTrans" cxnId="{CFE69383-8466-C944-B914-6EF2FF536CA5}">
      <dgm:prSet/>
      <dgm:spPr/>
      <dgm:t>
        <a:bodyPr/>
        <a:lstStyle/>
        <a:p>
          <a:endParaRPr lang="en-US"/>
        </a:p>
      </dgm:t>
    </dgm:pt>
    <dgm:pt modelId="{956D93E7-3F93-B74E-8850-E8E2BF76C02F}" type="sibTrans" cxnId="{CFE69383-8466-C944-B914-6EF2FF536CA5}">
      <dgm:prSet/>
      <dgm:spPr/>
      <dgm:t>
        <a:bodyPr/>
        <a:lstStyle/>
        <a:p>
          <a:endParaRPr lang="en-US"/>
        </a:p>
      </dgm:t>
    </dgm:pt>
    <dgm:pt modelId="{3A6D2A4B-FC8A-EB45-BF2E-A01105A777CE}">
      <dgm:prSet phldrT="[Text]"/>
      <dgm:spPr/>
      <dgm:t>
        <a:bodyPr/>
        <a:lstStyle/>
        <a:p>
          <a:r>
            <a:rPr lang="en-US" dirty="0">
              <a:latin typeface="Abadi" panose="020B0604020104020204" pitchFamily="34" charset="0"/>
            </a:rPr>
            <a:t>Clean Dataset</a:t>
          </a:r>
        </a:p>
      </dgm:t>
    </dgm:pt>
    <dgm:pt modelId="{B93E47AC-E1A3-304C-BFD7-4FCB5A767178}" type="parTrans" cxnId="{3F4BD533-96A3-394E-9CF7-5CF01D1C68C9}">
      <dgm:prSet/>
      <dgm:spPr/>
      <dgm:t>
        <a:bodyPr/>
        <a:lstStyle/>
        <a:p>
          <a:endParaRPr lang="en-US"/>
        </a:p>
      </dgm:t>
    </dgm:pt>
    <dgm:pt modelId="{72F8EDA9-5177-2B4E-B3CB-996229D37506}" type="sibTrans" cxnId="{3F4BD533-96A3-394E-9CF7-5CF01D1C68C9}">
      <dgm:prSet/>
      <dgm:spPr/>
      <dgm:t>
        <a:bodyPr/>
        <a:lstStyle/>
        <a:p>
          <a:endParaRPr lang="en-US"/>
        </a:p>
      </dgm:t>
    </dgm:pt>
    <dgm:pt modelId="{ABA4C9A9-DE5E-1A4E-A669-108EB1DF80A7}">
      <dgm:prSet phldrT="[Text]"/>
      <dgm:spPr/>
      <dgm:t>
        <a:bodyPr/>
        <a:lstStyle/>
        <a:p>
          <a:r>
            <a:rPr lang="en-US" dirty="0">
              <a:latin typeface="Abadi" panose="020B0604020104020204" pitchFamily="34" charset="0"/>
            </a:rPr>
            <a:t>Prepare Dataset for Analysis</a:t>
          </a:r>
        </a:p>
      </dgm:t>
    </dgm:pt>
    <dgm:pt modelId="{9E951C90-4A46-9F43-847E-CB3FDB93EBD0}" type="parTrans" cxnId="{86069620-5062-F34F-99EC-7C0BEE54F67A}">
      <dgm:prSet/>
      <dgm:spPr/>
      <dgm:t>
        <a:bodyPr/>
        <a:lstStyle/>
        <a:p>
          <a:endParaRPr lang="en-US"/>
        </a:p>
      </dgm:t>
    </dgm:pt>
    <dgm:pt modelId="{BFAF0921-5689-1E4D-AD0A-D1A87B577882}" type="sibTrans" cxnId="{86069620-5062-F34F-99EC-7C0BEE54F67A}">
      <dgm:prSet/>
      <dgm:spPr/>
      <dgm:t>
        <a:bodyPr/>
        <a:lstStyle/>
        <a:p>
          <a:endParaRPr lang="en-US"/>
        </a:p>
      </dgm:t>
    </dgm:pt>
    <dgm:pt modelId="{C616A38A-1224-2A45-B5A7-33E131FAE57F}" type="pres">
      <dgm:prSet presAssocID="{9B73F6B3-75B5-0341-AF61-F3C72826F13D}" presName="Name0" presStyleCnt="0">
        <dgm:presLayoutVars>
          <dgm:chMax val="7"/>
          <dgm:chPref val="7"/>
          <dgm:dir/>
          <dgm:animLvl val="lvl"/>
        </dgm:presLayoutVars>
      </dgm:prSet>
      <dgm:spPr/>
    </dgm:pt>
    <dgm:pt modelId="{323BB63B-33BB-3F41-96DD-D473FF8B5293}" type="pres">
      <dgm:prSet presAssocID="{D01B852C-AF9F-7745-9DFC-2E19F41A2CB7}" presName="Accent1" presStyleCnt="0"/>
      <dgm:spPr/>
    </dgm:pt>
    <dgm:pt modelId="{B1419650-D294-E24F-9E47-14CD5A1DBB6E}" type="pres">
      <dgm:prSet presAssocID="{D01B852C-AF9F-7745-9DFC-2E19F41A2CB7}" presName="Accent" presStyleLbl="node1" presStyleIdx="0" presStyleCnt="3"/>
      <dgm:spPr/>
    </dgm:pt>
    <dgm:pt modelId="{363E2DC5-35A0-994F-8928-DEE6C62A6028}" type="pres">
      <dgm:prSet presAssocID="{D01B852C-AF9F-7745-9DFC-2E19F41A2CB7}" presName="Parent1" presStyleLbl="revTx" presStyleIdx="0" presStyleCnt="3">
        <dgm:presLayoutVars>
          <dgm:chMax val="1"/>
          <dgm:chPref val="1"/>
          <dgm:bulletEnabled val="1"/>
        </dgm:presLayoutVars>
      </dgm:prSet>
      <dgm:spPr/>
    </dgm:pt>
    <dgm:pt modelId="{80407F91-E11A-1549-AEB7-38379D27DF1C}" type="pres">
      <dgm:prSet presAssocID="{3A6D2A4B-FC8A-EB45-BF2E-A01105A777CE}" presName="Accent2" presStyleCnt="0"/>
      <dgm:spPr/>
    </dgm:pt>
    <dgm:pt modelId="{29B3A7EB-8AEC-4C4D-B3A1-3CC3520E5A47}" type="pres">
      <dgm:prSet presAssocID="{3A6D2A4B-FC8A-EB45-BF2E-A01105A777CE}" presName="Accent" presStyleLbl="node1" presStyleIdx="1" presStyleCnt="3"/>
      <dgm:spPr/>
    </dgm:pt>
    <dgm:pt modelId="{8B26E7D8-CB7E-9C4A-89E8-7527C629F6FB}" type="pres">
      <dgm:prSet presAssocID="{3A6D2A4B-FC8A-EB45-BF2E-A01105A777CE}" presName="Parent2" presStyleLbl="revTx" presStyleIdx="1" presStyleCnt="3">
        <dgm:presLayoutVars>
          <dgm:chMax val="1"/>
          <dgm:chPref val="1"/>
          <dgm:bulletEnabled val="1"/>
        </dgm:presLayoutVars>
      </dgm:prSet>
      <dgm:spPr/>
    </dgm:pt>
    <dgm:pt modelId="{2AF3D7C3-6746-864C-BAF0-83B805068152}" type="pres">
      <dgm:prSet presAssocID="{ABA4C9A9-DE5E-1A4E-A669-108EB1DF80A7}" presName="Accent3" presStyleCnt="0"/>
      <dgm:spPr/>
    </dgm:pt>
    <dgm:pt modelId="{0CF43482-2F72-7B46-B297-2C52F3891C48}" type="pres">
      <dgm:prSet presAssocID="{ABA4C9A9-DE5E-1A4E-A669-108EB1DF80A7}" presName="Accent" presStyleLbl="node1" presStyleIdx="2" presStyleCnt="3"/>
      <dgm:spPr/>
    </dgm:pt>
    <dgm:pt modelId="{7214FA18-10E5-A048-A805-4ADE244A0728}" type="pres">
      <dgm:prSet presAssocID="{ABA4C9A9-DE5E-1A4E-A669-108EB1DF80A7}" presName="Parent3" presStyleLbl="revTx" presStyleIdx="2" presStyleCnt="3">
        <dgm:presLayoutVars>
          <dgm:chMax val="1"/>
          <dgm:chPref val="1"/>
          <dgm:bulletEnabled val="1"/>
        </dgm:presLayoutVars>
      </dgm:prSet>
      <dgm:spPr/>
    </dgm:pt>
  </dgm:ptLst>
  <dgm:cxnLst>
    <dgm:cxn modelId="{86069620-5062-F34F-99EC-7C0BEE54F67A}" srcId="{9B73F6B3-75B5-0341-AF61-F3C72826F13D}" destId="{ABA4C9A9-DE5E-1A4E-A669-108EB1DF80A7}" srcOrd="2" destOrd="0" parTransId="{9E951C90-4A46-9F43-847E-CB3FDB93EBD0}" sibTransId="{BFAF0921-5689-1E4D-AD0A-D1A87B577882}"/>
    <dgm:cxn modelId="{3F4BD533-96A3-394E-9CF7-5CF01D1C68C9}" srcId="{9B73F6B3-75B5-0341-AF61-F3C72826F13D}" destId="{3A6D2A4B-FC8A-EB45-BF2E-A01105A777CE}" srcOrd="1" destOrd="0" parTransId="{B93E47AC-E1A3-304C-BFD7-4FCB5A767178}" sibTransId="{72F8EDA9-5177-2B4E-B3CB-996229D37506}"/>
    <dgm:cxn modelId="{958D4465-D834-CB47-98CC-9276D4B9923F}" type="presOf" srcId="{D01B852C-AF9F-7745-9DFC-2E19F41A2CB7}" destId="{363E2DC5-35A0-994F-8928-DEE6C62A6028}" srcOrd="0" destOrd="0" presId="urn:microsoft.com/office/officeart/2009/layout/CircleArrowProcess"/>
    <dgm:cxn modelId="{CFE69383-8466-C944-B914-6EF2FF536CA5}" srcId="{9B73F6B3-75B5-0341-AF61-F3C72826F13D}" destId="{D01B852C-AF9F-7745-9DFC-2E19F41A2CB7}" srcOrd="0" destOrd="0" parTransId="{505C640B-F884-2946-AFE0-8879C757E3D5}" sibTransId="{956D93E7-3F93-B74E-8850-E8E2BF76C02F}"/>
    <dgm:cxn modelId="{0498B1B9-7855-BF42-99DE-7015174F49EC}" type="presOf" srcId="{9B73F6B3-75B5-0341-AF61-F3C72826F13D}" destId="{C616A38A-1224-2A45-B5A7-33E131FAE57F}" srcOrd="0" destOrd="0" presId="urn:microsoft.com/office/officeart/2009/layout/CircleArrowProcess"/>
    <dgm:cxn modelId="{51E428CE-AE67-0142-A945-B1D48109FF68}" type="presOf" srcId="{ABA4C9A9-DE5E-1A4E-A669-108EB1DF80A7}" destId="{7214FA18-10E5-A048-A805-4ADE244A0728}" srcOrd="0" destOrd="0" presId="urn:microsoft.com/office/officeart/2009/layout/CircleArrowProcess"/>
    <dgm:cxn modelId="{0C360EF4-364B-9B4C-A116-3A98180ECC8E}" type="presOf" srcId="{3A6D2A4B-FC8A-EB45-BF2E-A01105A777CE}" destId="{8B26E7D8-CB7E-9C4A-89E8-7527C629F6FB}" srcOrd="0" destOrd="0" presId="urn:microsoft.com/office/officeart/2009/layout/CircleArrowProcess"/>
    <dgm:cxn modelId="{5384E302-9A1B-1F41-BCE6-27A5FEB84D14}" type="presParOf" srcId="{C616A38A-1224-2A45-B5A7-33E131FAE57F}" destId="{323BB63B-33BB-3F41-96DD-D473FF8B5293}" srcOrd="0" destOrd="0" presId="urn:microsoft.com/office/officeart/2009/layout/CircleArrowProcess"/>
    <dgm:cxn modelId="{1143B3DE-62F7-8D42-BC20-24ADFDD07E0E}" type="presParOf" srcId="{323BB63B-33BB-3F41-96DD-D473FF8B5293}" destId="{B1419650-D294-E24F-9E47-14CD5A1DBB6E}" srcOrd="0" destOrd="0" presId="urn:microsoft.com/office/officeart/2009/layout/CircleArrowProcess"/>
    <dgm:cxn modelId="{A7D80D4C-B2AF-C64A-8559-95A5B6C64092}" type="presParOf" srcId="{C616A38A-1224-2A45-B5A7-33E131FAE57F}" destId="{363E2DC5-35A0-994F-8928-DEE6C62A6028}" srcOrd="1" destOrd="0" presId="urn:microsoft.com/office/officeart/2009/layout/CircleArrowProcess"/>
    <dgm:cxn modelId="{0A7FD5F8-4CD2-824B-87F0-8FC1020E6DF0}" type="presParOf" srcId="{C616A38A-1224-2A45-B5A7-33E131FAE57F}" destId="{80407F91-E11A-1549-AEB7-38379D27DF1C}" srcOrd="2" destOrd="0" presId="urn:microsoft.com/office/officeart/2009/layout/CircleArrowProcess"/>
    <dgm:cxn modelId="{5DF822F9-0D53-FB4D-9463-2F1584CB8A0F}" type="presParOf" srcId="{80407F91-E11A-1549-AEB7-38379D27DF1C}" destId="{29B3A7EB-8AEC-4C4D-B3A1-3CC3520E5A47}" srcOrd="0" destOrd="0" presId="urn:microsoft.com/office/officeart/2009/layout/CircleArrowProcess"/>
    <dgm:cxn modelId="{6F6C1A35-81A5-6548-967E-F181E323B9F6}" type="presParOf" srcId="{C616A38A-1224-2A45-B5A7-33E131FAE57F}" destId="{8B26E7D8-CB7E-9C4A-89E8-7527C629F6FB}" srcOrd="3" destOrd="0" presId="urn:microsoft.com/office/officeart/2009/layout/CircleArrowProcess"/>
    <dgm:cxn modelId="{E734493B-90EA-3B4B-9013-4F84F61384A3}" type="presParOf" srcId="{C616A38A-1224-2A45-B5A7-33E131FAE57F}" destId="{2AF3D7C3-6746-864C-BAF0-83B805068152}" srcOrd="4" destOrd="0" presId="urn:microsoft.com/office/officeart/2009/layout/CircleArrowProcess"/>
    <dgm:cxn modelId="{96B7E0E5-90DA-3B41-9430-37D37B736D8E}" type="presParOf" srcId="{2AF3D7C3-6746-864C-BAF0-83B805068152}" destId="{0CF43482-2F72-7B46-B297-2C52F3891C48}" srcOrd="0" destOrd="0" presId="urn:microsoft.com/office/officeart/2009/layout/CircleArrowProcess"/>
    <dgm:cxn modelId="{789E482A-78BE-D84F-9556-647EF991B608}" type="presParOf" srcId="{C616A38A-1224-2A45-B5A7-33E131FAE57F}" destId="{7214FA18-10E5-A048-A805-4ADE244A0728}"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A2F28-CD8C-5049-9132-D744F8628999}" type="doc">
      <dgm:prSet loTypeId="urn:microsoft.com/office/officeart/2018/2/layout/IconLabelList" loCatId="icon" qsTypeId="urn:microsoft.com/office/officeart/2005/8/quickstyle/3d4" qsCatId="3D" csTypeId="urn:microsoft.com/office/officeart/2005/8/colors/accent4_2" csCatId="accent4" phldr="1"/>
      <dgm:spPr/>
      <dgm:t>
        <a:bodyPr/>
        <a:lstStyle/>
        <a:p>
          <a:endParaRPr lang="en-US"/>
        </a:p>
      </dgm:t>
    </dgm:pt>
    <dgm:pt modelId="{07AEB9DC-767F-0748-8F82-27EB8C937CD6}">
      <dgm:prSet phldrT="[Text]"/>
      <dgm:spPr/>
      <dgm:t>
        <a:bodyPr/>
        <a:lstStyle/>
        <a:p>
          <a:pPr>
            <a:lnSpc>
              <a:spcPct val="100000"/>
            </a:lnSpc>
          </a:pPr>
          <a:r>
            <a:rPr lang="en-US" dirty="0">
              <a:latin typeface="Abadi" panose="020B0604020104020204" pitchFamily="34" charset="0"/>
            </a:rPr>
            <a:t>Plot the data</a:t>
          </a:r>
        </a:p>
      </dgm:t>
    </dgm:pt>
    <dgm:pt modelId="{B09F1B13-6E16-FD4B-951A-49C709EC5113}" type="parTrans" cxnId="{CEF47065-6AC4-204C-B9D3-D6ADB8BDE11C}">
      <dgm:prSet/>
      <dgm:spPr/>
      <dgm:t>
        <a:bodyPr/>
        <a:lstStyle/>
        <a:p>
          <a:endParaRPr lang="en-US"/>
        </a:p>
      </dgm:t>
    </dgm:pt>
    <dgm:pt modelId="{785C5A6F-20BD-F44D-A1B4-9C077E7774DA}" type="sibTrans" cxnId="{CEF47065-6AC4-204C-B9D3-D6ADB8BDE11C}">
      <dgm:prSet/>
      <dgm:spPr/>
      <dgm:t>
        <a:bodyPr/>
        <a:lstStyle/>
        <a:p>
          <a:endParaRPr lang="en-US"/>
        </a:p>
      </dgm:t>
    </dgm:pt>
    <dgm:pt modelId="{6D5B8FA6-24DD-0E40-9191-00FA2C2B1CB3}">
      <dgm:prSet phldrT="[Text]"/>
      <dgm:spPr/>
      <dgm:t>
        <a:bodyPr/>
        <a:lstStyle/>
        <a:p>
          <a:pPr>
            <a:lnSpc>
              <a:spcPct val="100000"/>
            </a:lnSpc>
          </a:pPr>
          <a:r>
            <a:rPr lang="en-US" dirty="0">
              <a:latin typeface="Abadi" panose="020B0604020104020204" pitchFamily="34" charset="0"/>
            </a:rPr>
            <a:t>Determine the hypothesis</a:t>
          </a:r>
        </a:p>
      </dgm:t>
    </dgm:pt>
    <dgm:pt modelId="{29318013-D656-A84A-ABB7-C0C3C7F23C6E}" type="parTrans" cxnId="{935145BF-8939-024C-9C91-F57E756CDE5D}">
      <dgm:prSet/>
      <dgm:spPr/>
      <dgm:t>
        <a:bodyPr/>
        <a:lstStyle/>
        <a:p>
          <a:endParaRPr lang="en-US"/>
        </a:p>
      </dgm:t>
    </dgm:pt>
    <dgm:pt modelId="{39DF793D-ED81-0746-9881-920633C43A8E}" type="sibTrans" cxnId="{935145BF-8939-024C-9C91-F57E756CDE5D}">
      <dgm:prSet/>
      <dgm:spPr/>
      <dgm:t>
        <a:bodyPr/>
        <a:lstStyle/>
        <a:p>
          <a:endParaRPr lang="en-US"/>
        </a:p>
      </dgm:t>
    </dgm:pt>
    <dgm:pt modelId="{29467F2B-5FC6-8D4C-93A5-70FCC8E439D1}">
      <dgm:prSet phldrT="[Text]"/>
      <dgm:spPr/>
      <dgm:t>
        <a:bodyPr/>
        <a:lstStyle/>
        <a:p>
          <a:pPr>
            <a:lnSpc>
              <a:spcPct val="100000"/>
            </a:lnSpc>
          </a:pPr>
          <a:r>
            <a:rPr lang="en-US" dirty="0">
              <a:latin typeface="Abadi" panose="020B0604020104020204" pitchFamily="34" charset="0"/>
            </a:rPr>
            <a:t>Test the hypothesis</a:t>
          </a:r>
        </a:p>
      </dgm:t>
    </dgm:pt>
    <dgm:pt modelId="{F7814C36-D94E-2247-9F84-6A2848CAAF8F}" type="parTrans" cxnId="{AB85DE41-86CA-3D49-BFBD-CE0CF3F7517A}">
      <dgm:prSet/>
      <dgm:spPr/>
      <dgm:t>
        <a:bodyPr/>
        <a:lstStyle/>
        <a:p>
          <a:endParaRPr lang="en-US"/>
        </a:p>
      </dgm:t>
    </dgm:pt>
    <dgm:pt modelId="{394D4607-599D-D143-B6B0-B8007A72E30E}" type="sibTrans" cxnId="{AB85DE41-86CA-3D49-BFBD-CE0CF3F7517A}">
      <dgm:prSet/>
      <dgm:spPr/>
      <dgm:t>
        <a:bodyPr/>
        <a:lstStyle/>
        <a:p>
          <a:endParaRPr lang="en-US"/>
        </a:p>
      </dgm:t>
    </dgm:pt>
    <dgm:pt modelId="{C7984577-2196-3547-A945-83AD765A9B62}">
      <dgm:prSet phldrT="[Text]"/>
      <dgm:spPr/>
      <dgm:t>
        <a:bodyPr/>
        <a:lstStyle/>
        <a:p>
          <a:pPr>
            <a:lnSpc>
              <a:spcPct val="100000"/>
            </a:lnSpc>
          </a:pPr>
          <a:r>
            <a:rPr lang="en-US" dirty="0">
              <a:latin typeface="Abadi" panose="020B0604020104020204" pitchFamily="34" charset="0"/>
            </a:rPr>
            <a:t>Make conclusions.</a:t>
          </a:r>
        </a:p>
      </dgm:t>
    </dgm:pt>
    <dgm:pt modelId="{39F93B50-71F5-5E4C-8CFA-D4D1174E3898}" type="parTrans" cxnId="{A8CD3957-5C6A-AC4C-9DBD-AE45E2F9BEC1}">
      <dgm:prSet/>
      <dgm:spPr/>
      <dgm:t>
        <a:bodyPr/>
        <a:lstStyle/>
        <a:p>
          <a:endParaRPr lang="en-US"/>
        </a:p>
      </dgm:t>
    </dgm:pt>
    <dgm:pt modelId="{75CD656A-A1F4-2543-B939-8C040F08654C}" type="sibTrans" cxnId="{A8CD3957-5C6A-AC4C-9DBD-AE45E2F9BEC1}">
      <dgm:prSet/>
      <dgm:spPr/>
      <dgm:t>
        <a:bodyPr/>
        <a:lstStyle/>
        <a:p>
          <a:endParaRPr lang="en-US"/>
        </a:p>
      </dgm:t>
    </dgm:pt>
    <dgm:pt modelId="{CB57C083-5BFF-4F3D-A75B-7CD820E1E8D4}" type="pres">
      <dgm:prSet presAssocID="{CABA2F28-CD8C-5049-9132-D744F8628999}" presName="root" presStyleCnt="0">
        <dgm:presLayoutVars>
          <dgm:dir/>
          <dgm:resizeHandles val="exact"/>
        </dgm:presLayoutVars>
      </dgm:prSet>
      <dgm:spPr/>
    </dgm:pt>
    <dgm:pt modelId="{141024C0-D6E1-4902-AE8A-C5E32A87CED2}" type="pres">
      <dgm:prSet presAssocID="{07AEB9DC-767F-0748-8F82-27EB8C937CD6}" presName="compNode" presStyleCnt="0"/>
      <dgm:spPr/>
    </dgm:pt>
    <dgm:pt modelId="{7E8260B9-D535-436E-BFFD-049F759AAFD4}" type="pres">
      <dgm:prSet presAssocID="{07AEB9DC-767F-0748-8F82-27EB8C93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E4941C91-08B2-44AD-A4E2-7B2AB3C1414F}" type="pres">
      <dgm:prSet presAssocID="{07AEB9DC-767F-0748-8F82-27EB8C937CD6}" presName="spaceRect" presStyleCnt="0"/>
      <dgm:spPr/>
    </dgm:pt>
    <dgm:pt modelId="{53D55BBC-31BF-4B1D-B3D0-555202199E3C}" type="pres">
      <dgm:prSet presAssocID="{07AEB9DC-767F-0748-8F82-27EB8C937CD6}" presName="textRect" presStyleLbl="revTx" presStyleIdx="0" presStyleCnt="4">
        <dgm:presLayoutVars>
          <dgm:chMax val="1"/>
          <dgm:chPref val="1"/>
        </dgm:presLayoutVars>
      </dgm:prSet>
      <dgm:spPr/>
    </dgm:pt>
    <dgm:pt modelId="{51D56107-E6AB-494F-B87F-9227A8A54DB3}" type="pres">
      <dgm:prSet presAssocID="{785C5A6F-20BD-F44D-A1B4-9C077E7774DA}" presName="sibTrans" presStyleCnt="0"/>
      <dgm:spPr/>
    </dgm:pt>
    <dgm:pt modelId="{47B879A6-0250-454E-893E-93CDC9D35842}" type="pres">
      <dgm:prSet presAssocID="{6D5B8FA6-24DD-0E40-9191-00FA2C2B1CB3}" presName="compNode" presStyleCnt="0"/>
      <dgm:spPr/>
    </dgm:pt>
    <dgm:pt modelId="{D617F2C5-C185-4374-85E4-60F274D29C0A}" type="pres">
      <dgm:prSet presAssocID="{6D5B8FA6-24DD-0E40-9191-00FA2C2B1C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6DA0713-0A62-4961-9276-9E0D206A0C49}" type="pres">
      <dgm:prSet presAssocID="{6D5B8FA6-24DD-0E40-9191-00FA2C2B1CB3}" presName="spaceRect" presStyleCnt="0"/>
      <dgm:spPr/>
    </dgm:pt>
    <dgm:pt modelId="{EEFF0DED-5A77-4454-A1D4-E5D456C0F7B3}" type="pres">
      <dgm:prSet presAssocID="{6D5B8FA6-24DD-0E40-9191-00FA2C2B1CB3}" presName="textRect" presStyleLbl="revTx" presStyleIdx="1" presStyleCnt="4">
        <dgm:presLayoutVars>
          <dgm:chMax val="1"/>
          <dgm:chPref val="1"/>
        </dgm:presLayoutVars>
      </dgm:prSet>
      <dgm:spPr/>
    </dgm:pt>
    <dgm:pt modelId="{40B3033E-3DB7-4098-8689-29E13918B64D}" type="pres">
      <dgm:prSet presAssocID="{39DF793D-ED81-0746-9881-920633C43A8E}" presName="sibTrans" presStyleCnt="0"/>
      <dgm:spPr/>
    </dgm:pt>
    <dgm:pt modelId="{66E830D6-96BE-478B-9188-23D73E81E179}" type="pres">
      <dgm:prSet presAssocID="{29467F2B-5FC6-8D4C-93A5-70FCC8E439D1}" presName="compNode" presStyleCnt="0"/>
      <dgm:spPr/>
    </dgm:pt>
    <dgm:pt modelId="{9576CFA6-7498-4BC9-BFB2-3E7E4B4F0399}" type="pres">
      <dgm:prSet presAssocID="{29467F2B-5FC6-8D4C-93A5-70FCC8E439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CB408CE-53ED-45C0-B514-2F8E09DA1740}" type="pres">
      <dgm:prSet presAssocID="{29467F2B-5FC6-8D4C-93A5-70FCC8E439D1}" presName="spaceRect" presStyleCnt="0"/>
      <dgm:spPr/>
    </dgm:pt>
    <dgm:pt modelId="{F769BE66-AA4A-4AE3-BEF4-B9C4503962E1}" type="pres">
      <dgm:prSet presAssocID="{29467F2B-5FC6-8D4C-93A5-70FCC8E439D1}" presName="textRect" presStyleLbl="revTx" presStyleIdx="2" presStyleCnt="4">
        <dgm:presLayoutVars>
          <dgm:chMax val="1"/>
          <dgm:chPref val="1"/>
        </dgm:presLayoutVars>
      </dgm:prSet>
      <dgm:spPr/>
    </dgm:pt>
    <dgm:pt modelId="{27AEB79D-42D3-424D-8738-CC9D48FCA608}" type="pres">
      <dgm:prSet presAssocID="{394D4607-599D-D143-B6B0-B8007A72E30E}" presName="sibTrans" presStyleCnt="0"/>
      <dgm:spPr/>
    </dgm:pt>
    <dgm:pt modelId="{37157C9E-0D99-4641-8343-AEE86E1336B0}" type="pres">
      <dgm:prSet presAssocID="{C7984577-2196-3547-A945-83AD765A9B62}" presName="compNode" presStyleCnt="0"/>
      <dgm:spPr/>
    </dgm:pt>
    <dgm:pt modelId="{4041615F-927D-4EA3-A3C6-320D11B58875}" type="pres">
      <dgm:prSet presAssocID="{C7984577-2196-3547-A945-83AD765A9B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vel"/>
        </a:ext>
      </dgm:extLst>
    </dgm:pt>
    <dgm:pt modelId="{EEB98F29-A886-4FB7-BE63-EC72087083D4}" type="pres">
      <dgm:prSet presAssocID="{C7984577-2196-3547-A945-83AD765A9B62}" presName="spaceRect" presStyleCnt="0"/>
      <dgm:spPr/>
    </dgm:pt>
    <dgm:pt modelId="{714EBF5F-278F-4F14-BBDE-664749824EDD}" type="pres">
      <dgm:prSet presAssocID="{C7984577-2196-3547-A945-83AD765A9B62}" presName="textRect" presStyleLbl="revTx" presStyleIdx="3" presStyleCnt="4">
        <dgm:presLayoutVars>
          <dgm:chMax val="1"/>
          <dgm:chPref val="1"/>
        </dgm:presLayoutVars>
      </dgm:prSet>
      <dgm:spPr/>
    </dgm:pt>
  </dgm:ptLst>
  <dgm:cxnLst>
    <dgm:cxn modelId="{AB85DE41-86CA-3D49-BFBD-CE0CF3F7517A}" srcId="{CABA2F28-CD8C-5049-9132-D744F8628999}" destId="{29467F2B-5FC6-8D4C-93A5-70FCC8E439D1}" srcOrd="2" destOrd="0" parTransId="{F7814C36-D94E-2247-9F84-6A2848CAAF8F}" sibTransId="{394D4607-599D-D143-B6B0-B8007A72E30E}"/>
    <dgm:cxn modelId="{AC57D24C-B61B-C44F-A11E-0FC4A773BC1D}" type="presOf" srcId="{CABA2F28-CD8C-5049-9132-D744F8628999}" destId="{CB57C083-5BFF-4F3D-A75B-7CD820E1E8D4}" srcOrd="0" destOrd="0" presId="urn:microsoft.com/office/officeart/2018/2/layout/IconLabelList"/>
    <dgm:cxn modelId="{A8CD3957-5C6A-AC4C-9DBD-AE45E2F9BEC1}" srcId="{CABA2F28-CD8C-5049-9132-D744F8628999}" destId="{C7984577-2196-3547-A945-83AD765A9B62}" srcOrd="3" destOrd="0" parTransId="{39F93B50-71F5-5E4C-8CFA-D4D1174E3898}" sibTransId="{75CD656A-A1F4-2543-B939-8C040F08654C}"/>
    <dgm:cxn modelId="{CEF47065-6AC4-204C-B9D3-D6ADB8BDE11C}" srcId="{CABA2F28-CD8C-5049-9132-D744F8628999}" destId="{07AEB9DC-767F-0748-8F82-27EB8C937CD6}" srcOrd="0" destOrd="0" parTransId="{B09F1B13-6E16-FD4B-951A-49C709EC5113}" sibTransId="{785C5A6F-20BD-F44D-A1B4-9C077E7774DA}"/>
    <dgm:cxn modelId="{16C8F677-5199-4F44-A540-335C6D86A8BA}" type="presOf" srcId="{6D5B8FA6-24DD-0E40-9191-00FA2C2B1CB3}" destId="{EEFF0DED-5A77-4454-A1D4-E5D456C0F7B3}" srcOrd="0" destOrd="0" presId="urn:microsoft.com/office/officeart/2018/2/layout/IconLabelList"/>
    <dgm:cxn modelId="{4EAB4180-AADB-9940-95B0-3849FB543B0F}" type="presOf" srcId="{29467F2B-5FC6-8D4C-93A5-70FCC8E439D1}" destId="{F769BE66-AA4A-4AE3-BEF4-B9C4503962E1}" srcOrd="0" destOrd="0" presId="urn:microsoft.com/office/officeart/2018/2/layout/IconLabelList"/>
    <dgm:cxn modelId="{676C1783-5C9D-5440-8DC6-5ECC596651FF}" type="presOf" srcId="{07AEB9DC-767F-0748-8F82-27EB8C937CD6}" destId="{53D55BBC-31BF-4B1D-B3D0-555202199E3C}" srcOrd="0" destOrd="0" presId="urn:microsoft.com/office/officeart/2018/2/layout/IconLabelList"/>
    <dgm:cxn modelId="{935145BF-8939-024C-9C91-F57E756CDE5D}" srcId="{CABA2F28-CD8C-5049-9132-D744F8628999}" destId="{6D5B8FA6-24DD-0E40-9191-00FA2C2B1CB3}" srcOrd="1" destOrd="0" parTransId="{29318013-D656-A84A-ABB7-C0C3C7F23C6E}" sibTransId="{39DF793D-ED81-0746-9881-920633C43A8E}"/>
    <dgm:cxn modelId="{268DBBC0-68A1-E141-982E-F02EA8CD127A}" type="presOf" srcId="{C7984577-2196-3547-A945-83AD765A9B62}" destId="{714EBF5F-278F-4F14-BBDE-664749824EDD}" srcOrd="0" destOrd="0" presId="urn:microsoft.com/office/officeart/2018/2/layout/IconLabelList"/>
    <dgm:cxn modelId="{481F9F1D-2535-3A4B-B3F0-3723691F5B55}" type="presParOf" srcId="{CB57C083-5BFF-4F3D-A75B-7CD820E1E8D4}" destId="{141024C0-D6E1-4902-AE8A-C5E32A87CED2}" srcOrd="0" destOrd="0" presId="urn:microsoft.com/office/officeart/2018/2/layout/IconLabelList"/>
    <dgm:cxn modelId="{30C2CBF6-5ACF-7748-9602-65466070EAB1}" type="presParOf" srcId="{141024C0-D6E1-4902-AE8A-C5E32A87CED2}" destId="{7E8260B9-D535-436E-BFFD-049F759AAFD4}" srcOrd="0" destOrd="0" presId="urn:microsoft.com/office/officeart/2018/2/layout/IconLabelList"/>
    <dgm:cxn modelId="{C635AA9B-C60F-BD4C-9B6C-9EC6188A26A7}" type="presParOf" srcId="{141024C0-D6E1-4902-AE8A-C5E32A87CED2}" destId="{E4941C91-08B2-44AD-A4E2-7B2AB3C1414F}" srcOrd="1" destOrd="0" presId="urn:microsoft.com/office/officeart/2018/2/layout/IconLabelList"/>
    <dgm:cxn modelId="{0844372F-83F7-D44C-B440-E1711E46FCBE}" type="presParOf" srcId="{141024C0-D6E1-4902-AE8A-C5E32A87CED2}" destId="{53D55BBC-31BF-4B1D-B3D0-555202199E3C}" srcOrd="2" destOrd="0" presId="urn:microsoft.com/office/officeart/2018/2/layout/IconLabelList"/>
    <dgm:cxn modelId="{609A05C4-207F-7A41-B26C-5F6AFA2897C1}" type="presParOf" srcId="{CB57C083-5BFF-4F3D-A75B-7CD820E1E8D4}" destId="{51D56107-E6AB-494F-B87F-9227A8A54DB3}" srcOrd="1" destOrd="0" presId="urn:microsoft.com/office/officeart/2018/2/layout/IconLabelList"/>
    <dgm:cxn modelId="{52A98D1C-E8FF-EF4A-B7CB-BB951D91BB4C}" type="presParOf" srcId="{CB57C083-5BFF-4F3D-A75B-7CD820E1E8D4}" destId="{47B879A6-0250-454E-893E-93CDC9D35842}" srcOrd="2" destOrd="0" presId="urn:microsoft.com/office/officeart/2018/2/layout/IconLabelList"/>
    <dgm:cxn modelId="{1CF5C1FC-8B82-5C4B-AB70-5976E89E43A1}" type="presParOf" srcId="{47B879A6-0250-454E-893E-93CDC9D35842}" destId="{D617F2C5-C185-4374-85E4-60F274D29C0A}" srcOrd="0" destOrd="0" presId="urn:microsoft.com/office/officeart/2018/2/layout/IconLabelList"/>
    <dgm:cxn modelId="{0A17A8ED-6EA8-E041-9FD4-9059588D5516}" type="presParOf" srcId="{47B879A6-0250-454E-893E-93CDC9D35842}" destId="{26DA0713-0A62-4961-9276-9E0D206A0C49}" srcOrd="1" destOrd="0" presId="urn:microsoft.com/office/officeart/2018/2/layout/IconLabelList"/>
    <dgm:cxn modelId="{504546CA-EF02-4F41-A94C-D33B1383AE1F}" type="presParOf" srcId="{47B879A6-0250-454E-893E-93CDC9D35842}" destId="{EEFF0DED-5A77-4454-A1D4-E5D456C0F7B3}" srcOrd="2" destOrd="0" presId="urn:microsoft.com/office/officeart/2018/2/layout/IconLabelList"/>
    <dgm:cxn modelId="{CFB2B71C-0A4E-114D-92D4-A8B38B561462}" type="presParOf" srcId="{CB57C083-5BFF-4F3D-A75B-7CD820E1E8D4}" destId="{40B3033E-3DB7-4098-8689-29E13918B64D}" srcOrd="3" destOrd="0" presId="urn:microsoft.com/office/officeart/2018/2/layout/IconLabelList"/>
    <dgm:cxn modelId="{ECED8AD1-1DB1-224E-906C-F9E257B05E27}" type="presParOf" srcId="{CB57C083-5BFF-4F3D-A75B-7CD820E1E8D4}" destId="{66E830D6-96BE-478B-9188-23D73E81E179}" srcOrd="4" destOrd="0" presId="urn:microsoft.com/office/officeart/2018/2/layout/IconLabelList"/>
    <dgm:cxn modelId="{44940598-2F9D-044F-ABD6-B8E5CF865CF8}" type="presParOf" srcId="{66E830D6-96BE-478B-9188-23D73E81E179}" destId="{9576CFA6-7498-4BC9-BFB2-3E7E4B4F0399}" srcOrd="0" destOrd="0" presId="urn:microsoft.com/office/officeart/2018/2/layout/IconLabelList"/>
    <dgm:cxn modelId="{96E820BE-FB23-CD45-8267-A228643A7A21}" type="presParOf" srcId="{66E830D6-96BE-478B-9188-23D73E81E179}" destId="{ECB408CE-53ED-45C0-B514-2F8E09DA1740}" srcOrd="1" destOrd="0" presId="urn:microsoft.com/office/officeart/2018/2/layout/IconLabelList"/>
    <dgm:cxn modelId="{8C1A3008-D771-AC45-ACCE-14D7C3A26CF7}" type="presParOf" srcId="{66E830D6-96BE-478B-9188-23D73E81E179}" destId="{F769BE66-AA4A-4AE3-BEF4-B9C4503962E1}" srcOrd="2" destOrd="0" presId="urn:microsoft.com/office/officeart/2018/2/layout/IconLabelList"/>
    <dgm:cxn modelId="{D1AFCFE7-0A89-1942-BA5B-D1A700A8BF87}" type="presParOf" srcId="{CB57C083-5BFF-4F3D-A75B-7CD820E1E8D4}" destId="{27AEB79D-42D3-424D-8738-CC9D48FCA608}" srcOrd="5" destOrd="0" presId="urn:microsoft.com/office/officeart/2018/2/layout/IconLabelList"/>
    <dgm:cxn modelId="{6582EB58-0F1B-874C-B15D-5EADA224B101}" type="presParOf" srcId="{CB57C083-5BFF-4F3D-A75B-7CD820E1E8D4}" destId="{37157C9E-0D99-4641-8343-AEE86E1336B0}" srcOrd="6" destOrd="0" presId="urn:microsoft.com/office/officeart/2018/2/layout/IconLabelList"/>
    <dgm:cxn modelId="{0EE79212-E515-F04A-BCF5-909962541C90}" type="presParOf" srcId="{37157C9E-0D99-4641-8343-AEE86E1336B0}" destId="{4041615F-927D-4EA3-A3C6-320D11B58875}" srcOrd="0" destOrd="0" presId="urn:microsoft.com/office/officeart/2018/2/layout/IconLabelList"/>
    <dgm:cxn modelId="{9FF27986-77EE-3F4E-A560-C4D4739EC800}" type="presParOf" srcId="{37157C9E-0D99-4641-8343-AEE86E1336B0}" destId="{EEB98F29-A886-4FB7-BE63-EC72087083D4}" srcOrd="1" destOrd="0" presId="urn:microsoft.com/office/officeart/2018/2/layout/IconLabelList"/>
    <dgm:cxn modelId="{B5A5CEFE-8EAB-034C-827B-3218AC30E4B3}" type="presParOf" srcId="{37157C9E-0D99-4641-8343-AEE86E1336B0}" destId="{714EBF5F-278F-4F14-BBDE-664749824ED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D37954-E43B-4681-A5BC-1D784F0A65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6E15E0-E23A-4AFB-A30E-38B41FEA2BA1}">
      <dgm:prSet/>
      <dgm:spPr/>
      <dgm:t>
        <a:bodyPr/>
        <a:lstStyle/>
        <a:p>
          <a:pPr>
            <a:lnSpc>
              <a:spcPct val="100000"/>
            </a:lnSpc>
          </a:pPr>
          <a:r>
            <a:rPr lang="en-US"/>
            <a:t>Viral reach indicating that a piece of content has gone viral and reached a wide audience, while non-viral reach pertains to content that has not achieved viral status.</a:t>
          </a:r>
        </a:p>
      </dgm:t>
    </dgm:pt>
    <dgm:pt modelId="{861846DE-79C7-42AA-A6FF-04F424034F3A}" type="parTrans" cxnId="{54B17F2E-387A-40BD-91BF-B4C09B4147FF}">
      <dgm:prSet/>
      <dgm:spPr/>
      <dgm:t>
        <a:bodyPr/>
        <a:lstStyle/>
        <a:p>
          <a:endParaRPr lang="en-US"/>
        </a:p>
      </dgm:t>
    </dgm:pt>
    <dgm:pt modelId="{1B14238B-58D4-4E59-9171-05ED11948874}" type="sibTrans" cxnId="{54B17F2E-387A-40BD-91BF-B4C09B4147FF}">
      <dgm:prSet/>
      <dgm:spPr/>
      <dgm:t>
        <a:bodyPr/>
        <a:lstStyle/>
        <a:p>
          <a:endParaRPr lang="en-US"/>
        </a:p>
      </dgm:t>
    </dgm:pt>
    <dgm:pt modelId="{79494F52-0929-4718-90BB-80DBFABAD9CE}">
      <dgm:prSet/>
      <dgm:spPr/>
      <dgm:t>
        <a:bodyPr/>
        <a:lstStyle/>
        <a:p>
          <a:pPr>
            <a:lnSpc>
              <a:spcPct val="100000"/>
            </a:lnSpc>
          </a:pPr>
          <a:r>
            <a:rPr lang="en-US"/>
            <a:t>Fan reach occurs when content is seen by users who have already liked or followed a specific Facebook Page (fans).</a:t>
          </a:r>
        </a:p>
      </dgm:t>
    </dgm:pt>
    <dgm:pt modelId="{8EE53110-64F6-4917-86D8-8702DEAE6D9E}" type="parTrans" cxnId="{F08B06BA-F957-428A-936C-DD13A8760E34}">
      <dgm:prSet/>
      <dgm:spPr/>
      <dgm:t>
        <a:bodyPr/>
        <a:lstStyle/>
        <a:p>
          <a:endParaRPr lang="en-US"/>
        </a:p>
      </dgm:t>
    </dgm:pt>
    <dgm:pt modelId="{12073FE1-6444-4B1C-B084-B43D50081DB6}" type="sibTrans" cxnId="{F08B06BA-F957-428A-936C-DD13A8760E34}">
      <dgm:prSet/>
      <dgm:spPr/>
      <dgm:t>
        <a:bodyPr/>
        <a:lstStyle/>
        <a:p>
          <a:endParaRPr lang="en-US"/>
        </a:p>
      </dgm:t>
    </dgm:pt>
    <dgm:pt modelId="{7647AEB3-26F5-406F-B5A7-6E45C973A64E}">
      <dgm:prSet/>
      <dgm:spPr/>
      <dgm:t>
        <a:bodyPr/>
        <a:lstStyle/>
        <a:p>
          <a:pPr>
            <a:lnSpc>
              <a:spcPct val="100000"/>
            </a:lnSpc>
          </a:pPr>
          <a:r>
            <a:rPr lang="en-US"/>
            <a:t>The trend charts show that a significant amount of the poster’s reach are from its fans and followers.</a:t>
          </a:r>
        </a:p>
      </dgm:t>
    </dgm:pt>
    <dgm:pt modelId="{436E8C6F-7E67-474C-A686-B56D087942BC}" type="parTrans" cxnId="{86A1E882-BD9F-4097-8A14-13EB76B016F5}">
      <dgm:prSet/>
      <dgm:spPr/>
      <dgm:t>
        <a:bodyPr/>
        <a:lstStyle/>
        <a:p>
          <a:endParaRPr lang="en-US"/>
        </a:p>
      </dgm:t>
    </dgm:pt>
    <dgm:pt modelId="{10322C33-BC65-4721-BE74-C02D6862410F}" type="sibTrans" cxnId="{86A1E882-BD9F-4097-8A14-13EB76B016F5}">
      <dgm:prSet/>
      <dgm:spPr/>
      <dgm:t>
        <a:bodyPr/>
        <a:lstStyle/>
        <a:p>
          <a:endParaRPr lang="en-US"/>
        </a:p>
      </dgm:t>
    </dgm:pt>
    <dgm:pt modelId="{8BB1E3F9-D038-4A12-B84D-66CE3093D38D}" type="pres">
      <dgm:prSet presAssocID="{07D37954-E43B-4681-A5BC-1D784F0A65F1}" presName="root" presStyleCnt="0">
        <dgm:presLayoutVars>
          <dgm:dir/>
          <dgm:resizeHandles val="exact"/>
        </dgm:presLayoutVars>
      </dgm:prSet>
      <dgm:spPr/>
    </dgm:pt>
    <dgm:pt modelId="{2B802919-AE9A-485E-98B1-D3297C5BC69E}" type="pres">
      <dgm:prSet presAssocID="{FD6E15E0-E23A-4AFB-A30E-38B41FEA2BA1}" presName="compNode" presStyleCnt="0"/>
      <dgm:spPr/>
    </dgm:pt>
    <dgm:pt modelId="{713613E5-2020-42D8-83AB-CFEAFDA6280B}" type="pres">
      <dgm:prSet presAssocID="{FD6E15E0-E23A-4AFB-A30E-38B41FEA2BA1}" presName="bgRect" presStyleLbl="bgShp" presStyleIdx="0" presStyleCnt="3"/>
      <dgm:spPr/>
    </dgm:pt>
    <dgm:pt modelId="{CB2FD517-95C4-4F63-9636-ED7B3B6FAF4D}" type="pres">
      <dgm:prSet presAssocID="{FD6E15E0-E23A-4AFB-A30E-38B41FEA2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46C49BB7-F35E-49D5-A2A0-E2D37E7F47FC}" type="pres">
      <dgm:prSet presAssocID="{FD6E15E0-E23A-4AFB-A30E-38B41FEA2BA1}" presName="spaceRect" presStyleCnt="0"/>
      <dgm:spPr/>
    </dgm:pt>
    <dgm:pt modelId="{9D3B9D55-34FB-4A77-B9DA-A705114E8B16}" type="pres">
      <dgm:prSet presAssocID="{FD6E15E0-E23A-4AFB-A30E-38B41FEA2BA1}" presName="parTx" presStyleLbl="revTx" presStyleIdx="0" presStyleCnt="3">
        <dgm:presLayoutVars>
          <dgm:chMax val="0"/>
          <dgm:chPref val="0"/>
        </dgm:presLayoutVars>
      </dgm:prSet>
      <dgm:spPr/>
    </dgm:pt>
    <dgm:pt modelId="{0E9FE050-A6D9-458B-97A1-13F45B05C6ED}" type="pres">
      <dgm:prSet presAssocID="{1B14238B-58D4-4E59-9171-05ED11948874}" presName="sibTrans" presStyleCnt="0"/>
      <dgm:spPr/>
    </dgm:pt>
    <dgm:pt modelId="{5DFF71DE-65ED-43EA-8D8A-D84DD5AC6BBF}" type="pres">
      <dgm:prSet presAssocID="{79494F52-0929-4718-90BB-80DBFABAD9CE}" presName="compNode" presStyleCnt="0"/>
      <dgm:spPr/>
    </dgm:pt>
    <dgm:pt modelId="{00EF4FC1-346D-4AC3-A684-8879BDF61917}" type="pres">
      <dgm:prSet presAssocID="{79494F52-0929-4718-90BB-80DBFABAD9CE}" presName="bgRect" presStyleLbl="bgShp" presStyleIdx="1" presStyleCnt="3"/>
      <dgm:spPr/>
    </dgm:pt>
    <dgm:pt modelId="{473678F0-7387-46E2-81C0-533111CE8F4B}" type="pres">
      <dgm:prSet presAssocID="{79494F52-0929-4718-90BB-80DBFABAD9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n"/>
        </a:ext>
      </dgm:extLst>
    </dgm:pt>
    <dgm:pt modelId="{322859D3-A62E-4F1E-BF72-924C24E26690}" type="pres">
      <dgm:prSet presAssocID="{79494F52-0929-4718-90BB-80DBFABAD9CE}" presName="spaceRect" presStyleCnt="0"/>
      <dgm:spPr/>
    </dgm:pt>
    <dgm:pt modelId="{814851C1-5001-43AC-9714-ADCC70B2EAAE}" type="pres">
      <dgm:prSet presAssocID="{79494F52-0929-4718-90BB-80DBFABAD9CE}" presName="parTx" presStyleLbl="revTx" presStyleIdx="1" presStyleCnt="3">
        <dgm:presLayoutVars>
          <dgm:chMax val="0"/>
          <dgm:chPref val="0"/>
        </dgm:presLayoutVars>
      </dgm:prSet>
      <dgm:spPr/>
    </dgm:pt>
    <dgm:pt modelId="{CC5A165E-F9A8-4A75-9D9C-725DB0B69FD4}" type="pres">
      <dgm:prSet presAssocID="{12073FE1-6444-4B1C-B084-B43D50081DB6}" presName="sibTrans" presStyleCnt="0"/>
      <dgm:spPr/>
    </dgm:pt>
    <dgm:pt modelId="{20F5CB79-AE3C-4F09-BF65-28F0C31B0ACE}" type="pres">
      <dgm:prSet presAssocID="{7647AEB3-26F5-406F-B5A7-6E45C973A64E}" presName="compNode" presStyleCnt="0"/>
      <dgm:spPr/>
    </dgm:pt>
    <dgm:pt modelId="{6C168F07-BB6E-4D4C-AFF4-31F836E81774}" type="pres">
      <dgm:prSet presAssocID="{7647AEB3-26F5-406F-B5A7-6E45C973A64E}" presName="bgRect" presStyleLbl="bgShp" presStyleIdx="2" presStyleCnt="3"/>
      <dgm:spPr/>
    </dgm:pt>
    <dgm:pt modelId="{C5A973E5-293B-4A2B-B902-C8BDFE932D86}" type="pres">
      <dgm:prSet presAssocID="{7647AEB3-26F5-406F-B5A7-6E45C973A6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4A03289-8A60-4338-8039-E16D836779EA}" type="pres">
      <dgm:prSet presAssocID="{7647AEB3-26F5-406F-B5A7-6E45C973A64E}" presName="spaceRect" presStyleCnt="0"/>
      <dgm:spPr/>
    </dgm:pt>
    <dgm:pt modelId="{F3EF21E4-46A4-4FE6-AFAA-F84C1AA3246A}" type="pres">
      <dgm:prSet presAssocID="{7647AEB3-26F5-406F-B5A7-6E45C973A64E}" presName="parTx" presStyleLbl="revTx" presStyleIdx="2" presStyleCnt="3">
        <dgm:presLayoutVars>
          <dgm:chMax val="0"/>
          <dgm:chPref val="0"/>
        </dgm:presLayoutVars>
      </dgm:prSet>
      <dgm:spPr/>
    </dgm:pt>
  </dgm:ptLst>
  <dgm:cxnLst>
    <dgm:cxn modelId="{A6BD372A-0B0E-4874-BC83-B45CE4ABB3F7}" type="presOf" srcId="{7647AEB3-26F5-406F-B5A7-6E45C973A64E}" destId="{F3EF21E4-46A4-4FE6-AFAA-F84C1AA3246A}" srcOrd="0" destOrd="0" presId="urn:microsoft.com/office/officeart/2018/2/layout/IconVerticalSolidList"/>
    <dgm:cxn modelId="{54B17F2E-387A-40BD-91BF-B4C09B4147FF}" srcId="{07D37954-E43B-4681-A5BC-1D784F0A65F1}" destId="{FD6E15E0-E23A-4AFB-A30E-38B41FEA2BA1}" srcOrd="0" destOrd="0" parTransId="{861846DE-79C7-42AA-A6FF-04F424034F3A}" sibTransId="{1B14238B-58D4-4E59-9171-05ED11948874}"/>
    <dgm:cxn modelId="{E6D9BD3C-0F6D-43E3-8EDA-AB8AA19D9944}" type="presOf" srcId="{FD6E15E0-E23A-4AFB-A30E-38B41FEA2BA1}" destId="{9D3B9D55-34FB-4A77-B9DA-A705114E8B16}" srcOrd="0" destOrd="0" presId="urn:microsoft.com/office/officeart/2018/2/layout/IconVerticalSolidList"/>
    <dgm:cxn modelId="{87E0F57A-A20B-4F13-BB23-91DECFCE0489}" type="presOf" srcId="{07D37954-E43B-4681-A5BC-1D784F0A65F1}" destId="{8BB1E3F9-D038-4A12-B84D-66CE3093D38D}" srcOrd="0" destOrd="0" presId="urn:microsoft.com/office/officeart/2018/2/layout/IconVerticalSolidList"/>
    <dgm:cxn modelId="{86A1E882-BD9F-4097-8A14-13EB76B016F5}" srcId="{07D37954-E43B-4681-A5BC-1D784F0A65F1}" destId="{7647AEB3-26F5-406F-B5A7-6E45C973A64E}" srcOrd="2" destOrd="0" parTransId="{436E8C6F-7E67-474C-A686-B56D087942BC}" sibTransId="{10322C33-BC65-4721-BE74-C02D6862410F}"/>
    <dgm:cxn modelId="{F08B06BA-F957-428A-936C-DD13A8760E34}" srcId="{07D37954-E43B-4681-A5BC-1D784F0A65F1}" destId="{79494F52-0929-4718-90BB-80DBFABAD9CE}" srcOrd="1" destOrd="0" parTransId="{8EE53110-64F6-4917-86D8-8702DEAE6D9E}" sibTransId="{12073FE1-6444-4B1C-B084-B43D50081DB6}"/>
    <dgm:cxn modelId="{B41923D6-4AF4-452B-8CA7-8C5850E9CC68}" type="presOf" srcId="{79494F52-0929-4718-90BB-80DBFABAD9CE}" destId="{814851C1-5001-43AC-9714-ADCC70B2EAAE}" srcOrd="0" destOrd="0" presId="urn:microsoft.com/office/officeart/2018/2/layout/IconVerticalSolidList"/>
    <dgm:cxn modelId="{542260F6-6768-48DE-87AB-95F6F0097009}" type="presParOf" srcId="{8BB1E3F9-D038-4A12-B84D-66CE3093D38D}" destId="{2B802919-AE9A-485E-98B1-D3297C5BC69E}" srcOrd="0" destOrd="0" presId="urn:microsoft.com/office/officeart/2018/2/layout/IconVerticalSolidList"/>
    <dgm:cxn modelId="{AC12CFFF-AC36-49B8-9FEC-F6FF49B942E7}" type="presParOf" srcId="{2B802919-AE9A-485E-98B1-D3297C5BC69E}" destId="{713613E5-2020-42D8-83AB-CFEAFDA6280B}" srcOrd="0" destOrd="0" presId="urn:microsoft.com/office/officeart/2018/2/layout/IconVerticalSolidList"/>
    <dgm:cxn modelId="{4011CEF5-C161-4EFF-BB70-767B171E2B52}" type="presParOf" srcId="{2B802919-AE9A-485E-98B1-D3297C5BC69E}" destId="{CB2FD517-95C4-4F63-9636-ED7B3B6FAF4D}" srcOrd="1" destOrd="0" presId="urn:microsoft.com/office/officeart/2018/2/layout/IconVerticalSolidList"/>
    <dgm:cxn modelId="{4BA52B95-680F-443C-96BF-3766D32B60C0}" type="presParOf" srcId="{2B802919-AE9A-485E-98B1-D3297C5BC69E}" destId="{46C49BB7-F35E-49D5-A2A0-E2D37E7F47FC}" srcOrd="2" destOrd="0" presId="urn:microsoft.com/office/officeart/2018/2/layout/IconVerticalSolidList"/>
    <dgm:cxn modelId="{36F6502B-F287-46C5-9221-A3D608051C22}" type="presParOf" srcId="{2B802919-AE9A-485E-98B1-D3297C5BC69E}" destId="{9D3B9D55-34FB-4A77-B9DA-A705114E8B16}" srcOrd="3" destOrd="0" presId="urn:microsoft.com/office/officeart/2018/2/layout/IconVerticalSolidList"/>
    <dgm:cxn modelId="{CD158A69-ADCB-4127-B9C9-AC3570F1A8E0}" type="presParOf" srcId="{8BB1E3F9-D038-4A12-B84D-66CE3093D38D}" destId="{0E9FE050-A6D9-458B-97A1-13F45B05C6ED}" srcOrd="1" destOrd="0" presId="urn:microsoft.com/office/officeart/2018/2/layout/IconVerticalSolidList"/>
    <dgm:cxn modelId="{E17E1F85-93B4-4266-85A8-1F8C5DA96F39}" type="presParOf" srcId="{8BB1E3F9-D038-4A12-B84D-66CE3093D38D}" destId="{5DFF71DE-65ED-43EA-8D8A-D84DD5AC6BBF}" srcOrd="2" destOrd="0" presId="urn:microsoft.com/office/officeart/2018/2/layout/IconVerticalSolidList"/>
    <dgm:cxn modelId="{6E51CA5F-74FF-470F-BE7E-FEB3B834C44C}" type="presParOf" srcId="{5DFF71DE-65ED-43EA-8D8A-D84DD5AC6BBF}" destId="{00EF4FC1-346D-4AC3-A684-8879BDF61917}" srcOrd="0" destOrd="0" presId="urn:microsoft.com/office/officeart/2018/2/layout/IconVerticalSolidList"/>
    <dgm:cxn modelId="{81163E1B-9024-41FE-AB27-FB0745EF7324}" type="presParOf" srcId="{5DFF71DE-65ED-43EA-8D8A-D84DD5AC6BBF}" destId="{473678F0-7387-46E2-81C0-533111CE8F4B}" srcOrd="1" destOrd="0" presId="urn:microsoft.com/office/officeart/2018/2/layout/IconVerticalSolidList"/>
    <dgm:cxn modelId="{DD3FD6F5-9A17-475E-B627-B2B5646E7315}" type="presParOf" srcId="{5DFF71DE-65ED-43EA-8D8A-D84DD5AC6BBF}" destId="{322859D3-A62E-4F1E-BF72-924C24E26690}" srcOrd="2" destOrd="0" presId="urn:microsoft.com/office/officeart/2018/2/layout/IconVerticalSolidList"/>
    <dgm:cxn modelId="{EF0EA216-329C-4B08-80FB-E0454FC0AE43}" type="presParOf" srcId="{5DFF71DE-65ED-43EA-8D8A-D84DD5AC6BBF}" destId="{814851C1-5001-43AC-9714-ADCC70B2EAAE}" srcOrd="3" destOrd="0" presId="urn:microsoft.com/office/officeart/2018/2/layout/IconVerticalSolidList"/>
    <dgm:cxn modelId="{A1A4465C-9D81-46BB-9576-F99D1225520E}" type="presParOf" srcId="{8BB1E3F9-D038-4A12-B84D-66CE3093D38D}" destId="{CC5A165E-F9A8-4A75-9D9C-725DB0B69FD4}" srcOrd="3" destOrd="0" presId="urn:microsoft.com/office/officeart/2018/2/layout/IconVerticalSolidList"/>
    <dgm:cxn modelId="{8A6AAA15-9CB0-4FC0-848E-7CBB6BD638BF}" type="presParOf" srcId="{8BB1E3F9-D038-4A12-B84D-66CE3093D38D}" destId="{20F5CB79-AE3C-4F09-BF65-28F0C31B0ACE}" srcOrd="4" destOrd="0" presId="urn:microsoft.com/office/officeart/2018/2/layout/IconVerticalSolidList"/>
    <dgm:cxn modelId="{06FE8C31-22D8-4DB3-8CE8-37C786C6D76E}" type="presParOf" srcId="{20F5CB79-AE3C-4F09-BF65-28F0C31B0ACE}" destId="{6C168F07-BB6E-4D4C-AFF4-31F836E81774}" srcOrd="0" destOrd="0" presId="urn:microsoft.com/office/officeart/2018/2/layout/IconVerticalSolidList"/>
    <dgm:cxn modelId="{29497C9F-E68E-46DD-BDB5-7E6E11B156B3}" type="presParOf" srcId="{20F5CB79-AE3C-4F09-BF65-28F0C31B0ACE}" destId="{C5A973E5-293B-4A2B-B902-C8BDFE932D86}" srcOrd="1" destOrd="0" presId="urn:microsoft.com/office/officeart/2018/2/layout/IconVerticalSolidList"/>
    <dgm:cxn modelId="{F1B67FF3-64C2-4618-8570-94FF4B27177C}" type="presParOf" srcId="{20F5CB79-AE3C-4F09-BF65-28F0C31B0ACE}" destId="{D4A03289-8A60-4338-8039-E16D836779EA}" srcOrd="2" destOrd="0" presId="urn:microsoft.com/office/officeart/2018/2/layout/IconVerticalSolidList"/>
    <dgm:cxn modelId="{CBECDED1-E17B-422A-8758-95DD8A361438}" type="presParOf" srcId="{20F5CB79-AE3C-4F09-BF65-28F0C31B0ACE}" destId="{F3EF21E4-46A4-4FE6-AFAA-F84C1AA3246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9650-D294-E24F-9E47-14CD5A1DBB6E}">
      <dsp:nvSpPr>
        <dsp:cNvPr id="0" name=""/>
        <dsp:cNvSpPr/>
      </dsp:nvSpPr>
      <dsp:spPr>
        <a:xfrm>
          <a:off x="2214077" y="0"/>
          <a:ext cx="2608149" cy="2608546"/>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3E2DC5-35A0-994F-8928-DEE6C62A6028}">
      <dsp:nvSpPr>
        <dsp:cNvPr id="0" name=""/>
        <dsp:cNvSpPr/>
      </dsp:nvSpPr>
      <dsp:spPr>
        <a:xfrm>
          <a:off x="279056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Collect Dataset</a:t>
          </a:r>
        </a:p>
      </dsp:txBody>
      <dsp:txXfrm>
        <a:off x="2790564" y="941764"/>
        <a:ext cx="1449298" cy="724475"/>
      </dsp:txXfrm>
    </dsp:sp>
    <dsp:sp modelId="{29B3A7EB-8AEC-4C4D-B3A1-3CC3520E5A47}">
      <dsp:nvSpPr>
        <dsp:cNvPr id="0" name=""/>
        <dsp:cNvSpPr/>
      </dsp:nvSpPr>
      <dsp:spPr>
        <a:xfrm>
          <a:off x="1489673" y="1498803"/>
          <a:ext cx="2608149" cy="2608546"/>
        </a:xfrm>
        <a:prstGeom prst="leftCircularArrow">
          <a:avLst>
            <a:gd name="adj1" fmla="val 10980"/>
            <a:gd name="adj2" fmla="val 1142322"/>
            <a:gd name="adj3" fmla="val 6300000"/>
            <a:gd name="adj4" fmla="val 18900000"/>
            <a:gd name="adj5" fmla="val 125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B26E7D8-CB7E-9C4A-89E8-7527C629F6FB}">
      <dsp:nvSpPr>
        <dsp:cNvPr id="0" name=""/>
        <dsp:cNvSpPr/>
      </dsp:nvSpPr>
      <dsp:spPr>
        <a:xfrm>
          <a:off x="206909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Clean Dataset</a:t>
          </a:r>
        </a:p>
      </dsp:txBody>
      <dsp:txXfrm>
        <a:off x="2069098" y="2449237"/>
        <a:ext cx="1449298" cy="724475"/>
      </dsp:txXfrm>
    </dsp:sp>
    <dsp:sp modelId="{0CF43482-2F72-7B46-B297-2C52F3891C48}">
      <dsp:nvSpPr>
        <dsp:cNvPr id="0" name=""/>
        <dsp:cNvSpPr/>
      </dsp:nvSpPr>
      <dsp:spPr>
        <a:xfrm>
          <a:off x="2399709" y="3176964"/>
          <a:ext cx="2240804" cy="2241702"/>
        </a:xfrm>
        <a:prstGeom prst="blockArc">
          <a:avLst>
            <a:gd name="adj1" fmla="val 13500000"/>
            <a:gd name="adj2" fmla="val 10800000"/>
            <a:gd name="adj3" fmla="val 1274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14FA18-10E5-A048-A805-4ADE244A0728}">
      <dsp:nvSpPr>
        <dsp:cNvPr id="0" name=""/>
        <dsp:cNvSpPr/>
      </dsp:nvSpPr>
      <dsp:spPr>
        <a:xfrm>
          <a:off x="279399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Prepare Dataset for Analysis</a:t>
          </a:r>
        </a:p>
      </dsp:txBody>
      <dsp:txXfrm>
        <a:off x="2793992" y="3958878"/>
        <a:ext cx="1449298" cy="724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260B9-D535-436E-BFFD-049F759AAFD4}">
      <dsp:nvSpPr>
        <dsp:cNvPr id="0" name=""/>
        <dsp:cNvSpPr/>
      </dsp:nvSpPr>
      <dsp:spPr>
        <a:xfrm>
          <a:off x="918749" y="27598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3D55BBC-31BF-4B1D-B3D0-555202199E3C}">
      <dsp:nvSpPr>
        <dsp:cNvPr id="0" name=""/>
        <dsp:cNvSpPr/>
      </dsp:nvSpPr>
      <dsp:spPr>
        <a:xfrm>
          <a:off x="423749"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Plot the data</a:t>
          </a:r>
        </a:p>
      </dsp:txBody>
      <dsp:txXfrm>
        <a:off x="423749" y="1362937"/>
        <a:ext cx="1800000" cy="720000"/>
      </dsp:txXfrm>
    </dsp:sp>
    <dsp:sp modelId="{D617F2C5-C185-4374-85E4-60F274D29C0A}">
      <dsp:nvSpPr>
        <dsp:cNvPr id="0" name=""/>
        <dsp:cNvSpPr/>
      </dsp:nvSpPr>
      <dsp:spPr>
        <a:xfrm>
          <a:off x="3033750" y="27598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EFF0DED-5A77-4454-A1D4-E5D456C0F7B3}">
      <dsp:nvSpPr>
        <dsp:cNvPr id="0" name=""/>
        <dsp:cNvSpPr/>
      </dsp:nvSpPr>
      <dsp:spPr>
        <a:xfrm>
          <a:off x="2538750"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Determine the hypothesis</a:t>
          </a:r>
        </a:p>
      </dsp:txBody>
      <dsp:txXfrm>
        <a:off x="2538750" y="1362937"/>
        <a:ext cx="1800000" cy="720000"/>
      </dsp:txXfrm>
    </dsp:sp>
    <dsp:sp modelId="{9576CFA6-7498-4BC9-BFB2-3E7E4B4F0399}">
      <dsp:nvSpPr>
        <dsp:cNvPr id="0" name=""/>
        <dsp:cNvSpPr/>
      </dsp:nvSpPr>
      <dsp:spPr>
        <a:xfrm>
          <a:off x="918749" y="253293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769BE66-AA4A-4AE3-BEF4-B9C4503962E1}">
      <dsp:nvSpPr>
        <dsp:cNvPr id="0" name=""/>
        <dsp:cNvSpPr/>
      </dsp:nvSpPr>
      <dsp:spPr>
        <a:xfrm>
          <a:off x="423749"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Test the hypothesis</a:t>
          </a:r>
        </a:p>
      </dsp:txBody>
      <dsp:txXfrm>
        <a:off x="423749" y="3619889"/>
        <a:ext cx="1800000" cy="720000"/>
      </dsp:txXfrm>
    </dsp:sp>
    <dsp:sp modelId="{4041615F-927D-4EA3-A3C6-320D11B58875}">
      <dsp:nvSpPr>
        <dsp:cNvPr id="0" name=""/>
        <dsp:cNvSpPr/>
      </dsp:nvSpPr>
      <dsp:spPr>
        <a:xfrm>
          <a:off x="3033750" y="253293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14EBF5F-278F-4F14-BBDE-664749824EDD}">
      <dsp:nvSpPr>
        <dsp:cNvPr id="0" name=""/>
        <dsp:cNvSpPr/>
      </dsp:nvSpPr>
      <dsp:spPr>
        <a:xfrm>
          <a:off x="2538750"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Make conclusions.</a:t>
          </a:r>
        </a:p>
      </dsp:txBody>
      <dsp:txXfrm>
        <a:off x="2538750" y="361988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613E5-2020-42D8-83AB-CFEAFDA6280B}">
      <dsp:nvSpPr>
        <dsp:cNvPr id="0" name=""/>
        <dsp:cNvSpPr/>
      </dsp:nvSpPr>
      <dsp:spPr>
        <a:xfrm>
          <a:off x="0" y="2064"/>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FD517-95C4-4F63-9636-ED7B3B6FAF4D}">
      <dsp:nvSpPr>
        <dsp:cNvPr id="0" name=""/>
        <dsp:cNvSpPr/>
      </dsp:nvSpPr>
      <dsp:spPr>
        <a:xfrm>
          <a:off x="350014" y="262405"/>
          <a:ext cx="637012" cy="636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B9D55-34FB-4A77-B9DA-A705114E8B16}">
      <dsp:nvSpPr>
        <dsp:cNvPr id="0" name=""/>
        <dsp:cNvSpPr/>
      </dsp:nvSpPr>
      <dsp:spPr>
        <a:xfrm>
          <a:off x="1337041" y="2064"/>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Viral reach indicating that a piece of content has gone viral and reached a wide audience, while non-viral reach pertains to content that has not achieved viral status.</a:t>
          </a:r>
        </a:p>
      </dsp:txBody>
      <dsp:txXfrm>
        <a:off x="1337041" y="2064"/>
        <a:ext cx="3098796" cy="1158203"/>
      </dsp:txXfrm>
    </dsp:sp>
    <dsp:sp modelId="{00EF4FC1-346D-4AC3-A684-8879BDF61917}">
      <dsp:nvSpPr>
        <dsp:cNvPr id="0" name=""/>
        <dsp:cNvSpPr/>
      </dsp:nvSpPr>
      <dsp:spPr>
        <a:xfrm>
          <a:off x="0" y="1410690"/>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678F0-7387-46E2-81C0-533111CE8F4B}">
      <dsp:nvSpPr>
        <dsp:cNvPr id="0" name=""/>
        <dsp:cNvSpPr/>
      </dsp:nvSpPr>
      <dsp:spPr>
        <a:xfrm>
          <a:off x="350014" y="1671031"/>
          <a:ext cx="637012" cy="636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4851C1-5001-43AC-9714-ADCC70B2EAAE}">
      <dsp:nvSpPr>
        <dsp:cNvPr id="0" name=""/>
        <dsp:cNvSpPr/>
      </dsp:nvSpPr>
      <dsp:spPr>
        <a:xfrm>
          <a:off x="1337041" y="1410690"/>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Fan reach occurs when content is seen by users who have already liked or followed a specific Facebook Page (fans).</a:t>
          </a:r>
        </a:p>
      </dsp:txBody>
      <dsp:txXfrm>
        <a:off x="1337041" y="1410690"/>
        <a:ext cx="3098796" cy="1158203"/>
      </dsp:txXfrm>
    </dsp:sp>
    <dsp:sp modelId="{6C168F07-BB6E-4D4C-AFF4-31F836E81774}">
      <dsp:nvSpPr>
        <dsp:cNvPr id="0" name=""/>
        <dsp:cNvSpPr/>
      </dsp:nvSpPr>
      <dsp:spPr>
        <a:xfrm>
          <a:off x="0" y="2819316"/>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973E5-293B-4A2B-B902-C8BDFE932D86}">
      <dsp:nvSpPr>
        <dsp:cNvPr id="0" name=""/>
        <dsp:cNvSpPr/>
      </dsp:nvSpPr>
      <dsp:spPr>
        <a:xfrm>
          <a:off x="350014" y="3079658"/>
          <a:ext cx="637012" cy="6363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F21E4-46A4-4FE6-AFAA-F84C1AA3246A}">
      <dsp:nvSpPr>
        <dsp:cNvPr id="0" name=""/>
        <dsp:cNvSpPr/>
      </dsp:nvSpPr>
      <dsp:spPr>
        <a:xfrm>
          <a:off x="1337041" y="2819316"/>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The trend charts show that a significant amount of the poster’s reach are from its fans and followers.</a:t>
          </a:r>
        </a:p>
      </dsp:txBody>
      <dsp:txXfrm>
        <a:off x="1337041" y="2819316"/>
        <a:ext cx="3098796" cy="115820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82541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746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191784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430478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94354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682297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45190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251938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10011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34996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00041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10696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116852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501169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71936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23804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824213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342373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359977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8064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70012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836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516358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1964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993184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305637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561104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27411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730882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207661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53670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19335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3548196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2565265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3958277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2359801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2224108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2302862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1940440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1288765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4984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6228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6736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1247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7458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Williamz4lyf/playhouse/blob/main/playhouse_basics_report.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illiamz4lyf/capstone_project/blob/a7edc45dc7ccb46ed24979ad0da4e4b5df9a4a45/Interactive%20Visual%20Analytics%20with%20Folium%20lab.ipynb"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Williamz4lyf/capstone_project/blob/a7edc45dc7ccb46ed24979ad0da4e4b5df9a4a45/spacex_dash_app.py"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QuickStyle" Target="../diagrams/quickStyle3.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png"/><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tiff"/></Relationships>
</file>

<file path=ppt/slides/_rels/slide6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4" y="-16897"/>
            <a:ext cx="12192003" cy="6884632"/>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6804083" y="2209316"/>
            <a:ext cx="3943551" cy="2707744"/>
          </a:xfrm>
        </p:spPr>
        <p:txBody>
          <a:bodyPr vert="horz" lIns="91440" tIns="45720" rIns="91440" bIns="45720" rtlCol="0" anchor="t">
            <a:normAutofit fontScale="90000"/>
          </a:bodyPr>
          <a:lstStyle/>
          <a:p>
            <a:pPr algn="l"/>
            <a:r>
              <a:rPr lang="en-US" sz="4000" dirty="0">
                <a:solidFill>
                  <a:schemeClr val="accent5">
                    <a:lumMod val="75000"/>
                  </a:schemeClr>
                </a:solidFill>
                <a:latin typeface="Abadi" panose="020B0604020104020204" pitchFamily="34" charset="0"/>
                <a:ea typeface="+mj-ea"/>
                <a:cs typeface="+mj-cs"/>
              </a:rPr>
              <a:t>Insights from Social Media Analytics</a:t>
            </a:r>
            <a:br>
              <a:rPr lang="en-US" sz="40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r>
              <a:rPr lang="en-US" sz="2200" dirty="0" err="1">
                <a:solidFill>
                  <a:schemeClr val="tx1"/>
                </a:solidFill>
                <a:latin typeface="Abadi" panose="020B0604020104020204" pitchFamily="34" charset="0"/>
                <a:ea typeface="+mj-ea"/>
                <a:cs typeface="+mj-cs"/>
              </a:rPr>
              <a:t>Nanke</a:t>
            </a:r>
            <a:r>
              <a:rPr lang="en-US" sz="2200" dirty="0">
                <a:solidFill>
                  <a:schemeClr val="tx1"/>
                </a:solidFill>
                <a:latin typeface="Abadi" panose="020B0604020104020204" pitchFamily="34" charset="0"/>
                <a:ea typeface="+mj-ea"/>
                <a:cs typeface="+mj-cs"/>
              </a:rPr>
              <a:t> Williams</a:t>
            </a:r>
            <a:br>
              <a:rPr lang="en-US" sz="2200" dirty="0">
                <a:solidFill>
                  <a:schemeClr val="tx1"/>
                </a:solidFill>
                <a:latin typeface="Abadi" panose="020B0604020104020204" pitchFamily="34" charset="0"/>
                <a:ea typeface="+mj-ea"/>
                <a:cs typeface="+mj-cs"/>
              </a:rPr>
            </a:br>
            <a:r>
              <a:rPr lang="en-US" sz="2200" dirty="0">
                <a:solidFill>
                  <a:schemeClr val="tx1"/>
                </a:solidFill>
                <a:latin typeface="Abadi" panose="020B0604020104020204" pitchFamily="34" charset="0"/>
                <a:ea typeface="+mj-ea"/>
                <a:cs typeface="+mj-cs"/>
              </a:rPr>
              <a:t>October 2023</a:t>
            </a:r>
          </a:p>
        </p:txBody>
      </p:sp>
      <p:cxnSp>
        <p:nvCxnSpPr>
          <p:cNvPr id="10" name="Straight Connector 9">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75767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67007" cy="437466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There are certain metrics that are network-specific, i.e., tracked and collected by only certain networks. </a:t>
            </a:r>
          </a:p>
          <a:p>
            <a:pPr>
              <a:lnSpc>
                <a:spcPct val="100000"/>
              </a:lnSpc>
              <a:spcBef>
                <a:spcPts val="1400"/>
              </a:spcBef>
            </a:pPr>
            <a:r>
              <a:rPr lang="en-US" sz="1600" dirty="0">
                <a:solidFill>
                  <a:schemeClr val="accent3">
                    <a:lumMod val="25000"/>
                  </a:schemeClr>
                </a:solidFill>
                <a:latin typeface="Abadi"/>
              </a:rPr>
              <a:t>Our data imputation strategy for missing values is:</a:t>
            </a:r>
          </a:p>
          <a:p>
            <a:pPr lvl="1">
              <a:lnSpc>
                <a:spcPct val="100000"/>
              </a:lnSpc>
              <a:spcBef>
                <a:spcPts val="1400"/>
              </a:spcBef>
            </a:pPr>
            <a:r>
              <a:rPr lang="en-US" sz="1200" dirty="0">
                <a:solidFill>
                  <a:schemeClr val="accent3">
                    <a:lumMod val="25000"/>
                  </a:schemeClr>
                </a:solidFill>
                <a:latin typeface="Abadi"/>
              </a:rPr>
              <a:t>Where the metric is collected by a social media network, missing values will be imputed using the average of that metric filtered by the relevant social network.</a:t>
            </a:r>
          </a:p>
          <a:p>
            <a:pPr lvl="1">
              <a:lnSpc>
                <a:spcPct val="100000"/>
              </a:lnSpc>
              <a:spcBef>
                <a:spcPts val="1400"/>
              </a:spcBef>
            </a:pPr>
            <a:r>
              <a:rPr lang="en-US" sz="1200" dirty="0">
                <a:solidFill>
                  <a:schemeClr val="accent3">
                    <a:lumMod val="25000"/>
                  </a:schemeClr>
                </a:solidFill>
                <a:latin typeface="Abadi"/>
              </a:rPr>
              <a:t>Where the metric is not collected by a social network, missing values will be imputed using zero, representing that the metric is not collected by the social media network.</a:t>
            </a:r>
          </a:p>
          <a:p>
            <a:pPr lvl="1">
              <a:lnSpc>
                <a:spcPct val="100000"/>
              </a:lnSpc>
              <a:spcBef>
                <a:spcPts val="1400"/>
              </a:spcBef>
            </a:pPr>
            <a:r>
              <a:rPr lang="en-US" sz="1200" dirty="0">
                <a:solidFill>
                  <a:schemeClr val="accent3">
                    <a:lumMod val="25000"/>
                  </a:schemeClr>
                </a:solidFill>
                <a:latin typeface="Abadi"/>
              </a:rPr>
              <a:t>For categorical or text-based features, missing values were imputed using text stating that no value was provided for the record.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 – Data Imputation Strategy</a:t>
            </a:r>
            <a:endParaRPr lang="en-US" dirty="0">
              <a:solidFill>
                <a:schemeClr val="accent1">
                  <a:lumMod val="75000"/>
                </a:schemeClr>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24612" y="1391286"/>
            <a:ext cx="5461000" cy="463428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10" name="Picture 9" descr="A screenshot of a computer program&#10;&#10;Description automatically generated">
            <a:extLst>
              <a:ext uri="{FF2B5EF4-FFF2-40B4-BE49-F238E27FC236}">
                <a16:creationId xmlns:a16="http://schemas.microsoft.com/office/drawing/2014/main" id="{4E839DE1-7495-5B3D-2658-90FA023ABCC6}"/>
              </a:ext>
            </a:extLst>
          </p:cNvPr>
          <p:cNvPicPr>
            <a:picLocks noChangeAspect="1"/>
          </p:cNvPicPr>
          <p:nvPr/>
        </p:nvPicPr>
        <p:blipFill>
          <a:blip r:embed="rId3"/>
          <a:stretch>
            <a:fillRect/>
          </a:stretch>
        </p:blipFill>
        <p:spPr>
          <a:xfrm>
            <a:off x="5824611" y="1391285"/>
            <a:ext cx="5461000" cy="4154177"/>
          </a:xfrm>
          <a:prstGeom prst="rect">
            <a:avLst/>
          </a:prstGeom>
        </p:spPr>
      </p:pic>
      <p:sp>
        <p:nvSpPr>
          <p:cNvPr id="12" name="TextBox 11">
            <a:extLst>
              <a:ext uri="{FF2B5EF4-FFF2-40B4-BE49-F238E27FC236}">
                <a16:creationId xmlns:a16="http://schemas.microsoft.com/office/drawing/2014/main" id="{D061A8A3-3C52-1C48-8066-4F325ED3EACD}"/>
              </a:ext>
            </a:extLst>
          </p:cNvPr>
          <p:cNvSpPr txBox="1"/>
          <p:nvPr/>
        </p:nvSpPr>
        <p:spPr>
          <a:xfrm>
            <a:off x="5892116" y="5623935"/>
            <a:ext cx="5325990"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795528" y="386930"/>
            <a:ext cx="10141799" cy="1300554"/>
          </a:xfrm>
        </p:spPr>
        <p:txBody>
          <a:bodyPr anchor="b">
            <a:normAutofit/>
          </a:bodyPr>
          <a:lstStyle/>
          <a:p>
            <a:r>
              <a:rPr lang="en-US" dirty="0">
                <a:solidFill>
                  <a:schemeClr val="accent1">
                    <a:lumMod val="75000"/>
                  </a:schemeClr>
                </a:solidFill>
                <a:latin typeface="Abadi"/>
              </a:rPr>
              <a:t>Data Preparation – Summary of the Dataset</a:t>
            </a:r>
            <a:endParaRPr lang="en-US" dirty="0">
              <a:solidFill>
                <a:schemeClr val="accent1">
                  <a:lumMod val="75000"/>
                </a:schemeClr>
              </a:solidFill>
            </a:endParaRPr>
          </a:p>
        </p:txBody>
      </p:sp>
      <p:sp>
        <p:nvSpPr>
          <p:cNvPr id="24" name="Rectangle 2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rectangular with white text&#10;&#10;Description automatically generated">
            <a:extLst>
              <a:ext uri="{FF2B5EF4-FFF2-40B4-BE49-F238E27FC236}">
                <a16:creationId xmlns:a16="http://schemas.microsoft.com/office/drawing/2014/main" id="{EE5B0B1F-42AC-4D7B-E27B-09C3A3C4EE6D}"/>
              </a:ext>
            </a:extLst>
          </p:cNvPr>
          <p:cNvPicPr>
            <a:picLocks noChangeAspect="1"/>
          </p:cNvPicPr>
          <p:nvPr/>
        </p:nvPicPr>
        <p:blipFill>
          <a:blip r:embed="rId3"/>
          <a:stretch>
            <a:fillRect/>
          </a:stretch>
        </p:blipFill>
        <p:spPr>
          <a:xfrm>
            <a:off x="541404" y="2984778"/>
            <a:ext cx="5150277" cy="2124489"/>
          </a:xfrm>
          <a:prstGeom prst="rect">
            <a:avLst/>
          </a:prstGeom>
        </p:spPr>
      </p:pic>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6406429" y="2599509"/>
            <a:ext cx="4530898" cy="3639450"/>
          </a:xfrm>
        </p:spPr>
        <p:txBody>
          <a:bodyPr anchor="ctr">
            <a:normAutofit/>
          </a:bodyPr>
          <a:lstStyle/>
          <a:p>
            <a:r>
              <a:rPr lang="en-US" sz="1800" dirty="0">
                <a:latin typeface="Abadi" panose="020B0604020104020204" pitchFamily="34" charset="0"/>
              </a:rPr>
              <a:t>The dataset has 36,092 rows.</a:t>
            </a:r>
          </a:p>
          <a:p>
            <a:r>
              <a:rPr lang="en-US" sz="1800" dirty="0">
                <a:latin typeface="Abadi" panose="020B0604020104020204" pitchFamily="34" charset="0"/>
              </a:rPr>
              <a:t>There are 3 categorical features, 4 text-based features and 105 numeric features.</a:t>
            </a:r>
          </a:p>
          <a:p>
            <a:r>
              <a:rPr lang="en-US" sz="1800" dirty="0">
                <a:latin typeface="Abadi" panose="020B0604020104020204" pitchFamily="34" charset="0"/>
              </a:rPr>
              <a:t>There are 4 distinct networks, 7 distinct content types and 12 distinct senders in the dataset.</a:t>
            </a:r>
          </a:p>
          <a:p>
            <a:r>
              <a:rPr lang="en-US" sz="1800" dirty="0">
                <a:latin typeface="Abadi" panose="020B0604020104020204" pitchFamily="34" charset="0"/>
              </a:rPr>
              <a:t>The dataset has date records spanning the 11-year period ranging from 2013 to 2023</a:t>
            </a:r>
            <a:endParaRPr lang="en-US" sz="1300" dirty="0">
              <a:latin typeface="Abadi" panose="020B0604020104020204" pitchFamily="34" charset="0"/>
            </a:endParaRPr>
          </a:p>
          <a:p>
            <a:pPr marL="0" indent="0">
              <a:buNone/>
            </a:pPr>
            <a:endParaRPr lang="en-US" sz="1300" dirty="0">
              <a:latin typeface="Abadi" panose="020B0604020104020204" pitchFamily="34" charset="0"/>
            </a:endParaRPr>
          </a:p>
        </p:txBody>
      </p:sp>
      <p:sp>
        <p:nvSpPr>
          <p:cNvPr id="28" name="Rectangle 2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905C40-4574-95DE-4E0D-4FEF9585BBC0}"/>
              </a:ext>
            </a:extLst>
          </p:cNvPr>
          <p:cNvSpPr txBox="1"/>
          <p:nvPr/>
        </p:nvSpPr>
        <p:spPr>
          <a:xfrm>
            <a:off x="541403" y="5328503"/>
            <a:ext cx="5150277" cy="323165"/>
          </a:xfrm>
          <a:prstGeom prst="rect">
            <a:avLst/>
          </a:prstGeom>
          <a:noFill/>
        </p:spPr>
        <p:txBody>
          <a:bodyPr wrap="square" rtlCol="0">
            <a:spAutoFit/>
          </a:bodyPr>
          <a:lstStyle/>
          <a:p>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96794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visualized the relationship between a few variables in the dataset to determine: </a:t>
            </a:r>
          </a:p>
          <a:p>
            <a:pPr lvl="1">
              <a:lnSpc>
                <a:spcPct val="100000"/>
              </a:lnSpc>
              <a:spcBef>
                <a:spcPts val="1400"/>
              </a:spcBef>
            </a:pPr>
            <a:r>
              <a:rPr lang="en-US" sz="1800" dirty="0">
                <a:solidFill>
                  <a:schemeClr val="accent3">
                    <a:lumMod val="25000"/>
                  </a:schemeClr>
                </a:solidFill>
                <a:latin typeface="Abadi"/>
              </a:rPr>
              <a:t>If variables are correlated.</a:t>
            </a:r>
          </a:p>
          <a:p>
            <a:pPr lvl="1">
              <a:lnSpc>
                <a:spcPct val="100000"/>
              </a:lnSpc>
              <a:spcBef>
                <a:spcPts val="1400"/>
              </a:spcBef>
            </a:pPr>
            <a:r>
              <a:rPr lang="en-US" sz="1800" dirty="0">
                <a:solidFill>
                  <a:schemeClr val="accent3">
                    <a:lumMod val="25000"/>
                  </a:schemeClr>
                </a:solidFill>
                <a:latin typeface="Abadi"/>
              </a:rPr>
              <a:t>How categorical variables are distributed over numeric metrics.</a:t>
            </a:r>
          </a:p>
          <a:p>
            <a:pPr lvl="1">
              <a:lnSpc>
                <a:spcPct val="100000"/>
              </a:lnSpc>
              <a:spcBef>
                <a:spcPts val="1400"/>
              </a:spcBef>
            </a:pPr>
            <a:r>
              <a:rPr lang="en-US" sz="1800" dirty="0">
                <a:solidFill>
                  <a:schemeClr val="accent3">
                    <a:lumMod val="25000"/>
                  </a:schemeClr>
                </a:solidFill>
                <a:latin typeface="Abadi"/>
              </a:rPr>
              <a:t>What trends over time are evident in variables</a:t>
            </a:r>
          </a:p>
          <a:p>
            <a:pPr>
              <a:lnSpc>
                <a:spcPct val="100000"/>
              </a:lnSpc>
              <a:spcBef>
                <a:spcPts val="1400"/>
              </a:spcBef>
            </a:pPr>
            <a:r>
              <a:rPr lang="en-US" sz="2000" dirty="0">
                <a:solidFill>
                  <a:schemeClr val="accent3">
                    <a:lumMod val="25000"/>
                  </a:schemeClr>
                </a:solidFill>
                <a:latin typeface="Abadi"/>
              </a:rPr>
              <a:t>We visualized variable distributions to make assumptions for statistical analyses.</a:t>
            </a:r>
          </a:p>
          <a:p>
            <a:pPr>
              <a:lnSpc>
                <a:spcPct val="100000"/>
              </a:lnSpc>
              <a:spcBef>
                <a:spcPts val="1400"/>
              </a:spcBef>
            </a:pPr>
            <a:r>
              <a:rPr lang="en-US" sz="2000" dirty="0">
                <a:solidFill>
                  <a:schemeClr val="accent3">
                    <a:lumMod val="25000"/>
                  </a:schemeClr>
                </a:solidFill>
                <a:latin typeface="Abadi"/>
              </a:rPr>
              <a:t>We used word clouds to visualize hashtags to understand what posts are talking about.</a:t>
            </a:r>
          </a:p>
          <a:p>
            <a:pPr marL="0" indent="0">
              <a:buNone/>
            </a:pPr>
            <a:endParaRPr lang="en-US" sz="2000" i="1" dirty="0">
              <a:solidFill>
                <a:schemeClr val="accent3">
                  <a:lumMod val="25000"/>
                </a:schemeClr>
              </a:solidFill>
              <a:latin typeface="Abadi" panose="020B0604020104020204" pitchFamily="34" charset="0"/>
            </a:endParaRPr>
          </a:p>
          <a:p>
            <a:pPr marL="0" indent="0">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Exploratory Data Analysis with Visualization</a:t>
            </a:r>
          </a:p>
        </p:txBody>
      </p:sp>
      <p:sp>
        <p:nvSpPr>
          <p:cNvPr id="2" name="TextBox 1">
            <a:extLst>
              <a:ext uri="{FF2B5EF4-FFF2-40B4-BE49-F238E27FC236}">
                <a16:creationId xmlns:a16="http://schemas.microsoft.com/office/drawing/2014/main" id="{2A6B2764-2684-8382-2E3D-775B5FA36CC0}"/>
              </a:ext>
            </a:extLst>
          </p:cNvPr>
          <p:cNvSpPr txBox="1"/>
          <p:nvPr/>
        </p:nvSpPr>
        <p:spPr>
          <a:xfrm>
            <a:off x="6603997" y="1732268"/>
            <a:ext cx="4681611" cy="3908762"/>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accent3">
                    <a:lumMod val="25000"/>
                  </a:schemeClr>
                </a:solidFill>
                <a:latin typeface="Abadi"/>
              </a:rPr>
              <a:t>Example - Bar Chart Spread of Social Media Networks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pPr marL="285750" indent="-285750">
              <a:buFont typeface="Arial" panose="020B0604020202020204" pitchFamily="34" charset="0"/>
              <a:buChar char="•"/>
            </a:pPr>
            <a:r>
              <a:rPr lang="en-US" sz="1500" dirty="0">
                <a:solidFill>
                  <a:schemeClr val="accent3">
                    <a:lumMod val="25000"/>
                  </a:schemeClr>
                </a:solidFill>
                <a:latin typeface="Abadi"/>
              </a:rPr>
              <a:t>Example – Line Chart of Monthly Impressions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p>
        </p:txBody>
      </p:sp>
      <p:pic>
        <p:nvPicPr>
          <p:cNvPr id="9" name="Picture 8" descr="A bar graph with different colored rectangles&#10;&#10;Description automatically generated">
            <a:extLst>
              <a:ext uri="{FF2B5EF4-FFF2-40B4-BE49-F238E27FC236}">
                <a16:creationId xmlns:a16="http://schemas.microsoft.com/office/drawing/2014/main" id="{ABDA7270-3F28-8BBC-F314-28E2062C46A2}"/>
              </a:ext>
            </a:extLst>
          </p:cNvPr>
          <p:cNvPicPr>
            <a:picLocks noChangeAspect="1"/>
          </p:cNvPicPr>
          <p:nvPr/>
        </p:nvPicPr>
        <p:blipFill>
          <a:blip r:embed="rId4"/>
          <a:stretch>
            <a:fillRect/>
          </a:stretch>
        </p:blipFill>
        <p:spPr>
          <a:xfrm>
            <a:off x="6846600" y="2201141"/>
            <a:ext cx="4191000" cy="1554260"/>
          </a:xfrm>
          <a:prstGeom prst="rect">
            <a:avLst/>
          </a:prstGeom>
        </p:spPr>
      </p:pic>
      <p:pic>
        <p:nvPicPr>
          <p:cNvPr id="11" name="Picture 10" descr="A graph with blue lines and dots&#10;&#10;Description automatically generated">
            <a:extLst>
              <a:ext uri="{FF2B5EF4-FFF2-40B4-BE49-F238E27FC236}">
                <a16:creationId xmlns:a16="http://schemas.microsoft.com/office/drawing/2014/main" id="{4CE33818-503E-ABA4-3677-D0892B7EE41D}"/>
              </a:ext>
            </a:extLst>
          </p:cNvPr>
          <p:cNvPicPr>
            <a:picLocks noChangeAspect="1"/>
          </p:cNvPicPr>
          <p:nvPr/>
        </p:nvPicPr>
        <p:blipFill>
          <a:blip r:embed="rId5"/>
          <a:stretch>
            <a:fillRect/>
          </a:stretch>
        </p:blipFill>
        <p:spPr>
          <a:xfrm>
            <a:off x="6846600" y="4224273"/>
            <a:ext cx="4191000" cy="146540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08638" y="386930"/>
            <a:ext cx="9236700" cy="11889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lumMod val="75000"/>
                  </a:schemeClr>
                </a:solidFill>
                <a:latin typeface="Abadi" panose="020B0604020104020204" pitchFamily="34" charset="0"/>
                <a:ea typeface="+mj-ea"/>
                <a:cs typeface="+mj-cs"/>
              </a:rPr>
              <a:t>Exploratory Data Analysis with Visualization</a:t>
            </a:r>
          </a:p>
        </p:txBody>
      </p:sp>
      <p:grpSp>
        <p:nvGrpSpPr>
          <p:cNvPr id="8" name="Group 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fontScale="92500" lnSpcReduction="20000"/>
          </a:bodyPr>
          <a:lstStyle/>
          <a:p>
            <a:pPr>
              <a:spcBef>
                <a:spcPts val="1400"/>
              </a:spcBef>
            </a:pPr>
            <a:r>
              <a:rPr lang="en-US" sz="2000" dirty="0">
                <a:latin typeface="Abadi" panose="020B0604020104020204" pitchFamily="34" charset="0"/>
              </a:rPr>
              <a:t>We conducted exploratory data analysis to determine:</a:t>
            </a:r>
          </a:p>
          <a:p>
            <a:pPr lvl="1">
              <a:spcBef>
                <a:spcPts val="600"/>
              </a:spcBef>
            </a:pPr>
            <a:r>
              <a:rPr lang="en-US" sz="2000" dirty="0">
                <a:latin typeface="Abadi" panose="020B0604020104020204" pitchFamily="34" charset="0"/>
              </a:rPr>
              <a:t>What posts are talking about.</a:t>
            </a:r>
          </a:p>
          <a:p>
            <a:pPr lvl="1">
              <a:spcBef>
                <a:spcPts val="600"/>
              </a:spcBef>
            </a:pPr>
            <a:r>
              <a:rPr lang="en-US" sz="2000" dirty="0">
                <a:latin typeface="Abadi" panose="020B0604020104020204" pitchFamily="34" charset="0"/>
              </a:rPr>
              <a:t>What kind of posts are popular.</a:t>
            </a:r>
          </a:p>
          <a:p>
            <a:pPr lvl="1">
              <a:spcBef>
                <a:spcPts val="600"/>
              </a:spcBef>
            </a:pPr>
            <a:r>
              <a:rPr lang="en-US" sz="2000" dirty="0">
                <a:latin typeface="Abadi" panose="020B0604020104020204" pitchFamily="34" charset="0"/>
              </a:rPr>
              <a:t>What are the most engaging types of posts.</a:t>
            </a:r>
          </a:p>
          <a:p>
            <a:pPr lvl="1">
              <a:spcBef>
                <a:spcPts val="600"/>
              </a:spcBef>
            </a:pPr>
            <a:r>
              <a:rPr lang="en-US" sz="2000" dirty="0">
                <a:latin typeface="Abadi" panose="020B0604020104020204" pitchFamily="34" charset="0"/>
              </a:rPr>
              <a:t>Which platform yields the highest engagement for the client.</a:t>
            </a:r>
          </a:p>
          <a:p>
            <a:pPr lvl="1">
              <a:spcBef>
                <a:spcPts val="600"/>
              </a:spcBef>
            </a:pPr>
            <a:r>
              <a:rPr lang="en-US" sz="2000" dirty="0">
                <a:latin typeface="Abadi" panose="020B0604020104020204" pitchFamily="34" charset="0"/>
              </a:rPr>
              <a:t>What are the peak times for user engagement.</a:t>
            </a:r>
          </a:p>
          <a:p>
            <a:pPr lvl="1">
              <a:spcBef>
                <a:spcPts val="600"/>
              </a:spcBef>
            </a:pPr>
            <a:r>
              <a:rPr lang="en-US" sz="2000" dirty="0">
                <a:latin typeface="Abadi" panose="020B0604020104020204" pitchFamily="34" charset="0"/>
              </a:rPr>
              <a:t>What are the noticeable trends over time (e.g., increasing likes, decreasing shares).</a:t>
            </a:r>
          </a:p>
          <a:p>
            <a:pPr lvl="1">
              <a:spcBef>
                <a:spcPts val="600"/>
              </a:spcBef>
            </a:pPr>
            <a:r>
              <a:rPr lang="en-US" sz="2000" dirty="0">
                <a:latin typeface="Abadi" panose="020B0604020104020204" pitchFamily="34" charset="0"/>
              </a:rPr>
              <a:t>What are the sentiments of posts and how does it affect engagement.</a:t>
            </a:r>
          </a:p>
          <a:p>
            <a:pPr marL="0"/>
            <a:endParaRPr lang="en-US" sz="1100" dirty="0"/>
          </a:p>
          <a:p>
            <a:pPr marL="0"/>
            <a:endParaRPr lang="en-US" sz="1100" dirty="0"/>
          </a:p>
          <a:p>
            <a:pPr marL="0"/>
            <a:endParaRPr lang="en-US" sz="1100" dirty="0"/>
          </a:p>
          <a:p>
            <a:pPr marL="0" indent="0">
              <a:buNone/>
            </a:pPr>
            <a:r>
              <a:rPr lang="en-US" sz="1600" i="1" dirty="0">
                <a:latin typeface="Abadi" panose="020B0604020104020204" pitchFamily="34" charset="0"/>
              </a:rPr>
              <a:t>Please see the </a:t>
            </a:r>
            <a:r>
              <a:rPr lang="en-US" sz="1600" i="1" dirty="0">
                <a:latin typeface="Abadi" panose="020B0604020104020204" pitchFamily="34" charset="0"/>
                <a:hlinkClick r:id="rId3"/>
              </a:rPr>
              <a:t>jupyter notebook </a:t>
            </a:r>
            <a:r>
              <a:rPr lang="en-US" sz="1600" i="1" dirty="0">
                <a:latin typeface="Abadi" panose="020B0604020104020204" pitchFamily="34" charset="0"/>
              </a:rPr>
              <a:t>for more information.</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9624" y="1582953"/>
            <a:ext cx="9363075" cy="4844257"/>
          </a:xfrm>
          <a:prstGeom prst="rect">
            <a:avLst/>
          </a:prstGeom>
        </p:spPr>
        <p:txBody>
          <a:bodyPr>
            <a:normAutofit fontScale="62500" lnSpcReduction="20000"/>
          </a:bodyPr>
          <a:lstStyle/>
          <a:p>
            <a:pPr>
              <a:lnSpc>
                <a:spcPct val="100000"/>
              </a:lnSpc>
              <a:spcBef>
                <a:spcPts val="1400"/>
              </a:spcBef>
            </a:pPr>
            <a:r>
              <a:rPr lang="en-US" sz="3400" dirty="0">
                <a:solidFill>
                  <a:schemeClr val="accent3">
                    <a:lumMod val="25000"/>
                  </a:schemeClr>
                </a:solidFill>
                <a:latin typeface="Abadi" panose="020B0604020104020204" pitchFamily="34" charset="0"/>
              </a:rPr>
              <a:t>Using an Interactive Folium Map:</a:t>
            </a:r>
          </a:p>
          <a:p>
            <a:pPr lvl="1">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a:t>
            </a:r>
          </a:p>
          <a:p>
            <a:pPr lvl="1">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lvl="1">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and some nearby coordinates.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6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6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3200" dirty="0">
                <a:solidFill>
                  <a:schemeClr val="accent3">
                    <a:lumMod val="25000"/>
                  </a:schemeClr>
                </a:solidFill>
                <a:latin typeface="Abadi" panose="020B0604020104020204" pitchFamily="34" charset="0"/>
                <a:hlinkClick r:id="rId3"/>
              </a:rPr>
              <a:t>GitHub URL – Interactive Visual Analytics with Folium Map Notebook</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highlight>
                  <a:srgbClr val="800000"/>
                </a:highlight>
                <a:latin typeface="Abadi"/>
              </a:rPr>
              <a:t>Interactive Dashboard on Tableau</a:t>
            </a:r>
            <a:endParaRPr lang="en-US" dirty="0">
              <a:solidFill>
                <a:srgbClr val="0B49CB"/>
              </a:solidFill>
              <a:highlight>
                <a:srgbClr val="800000"/>
              </a:highlight>
            </a:endParaRPr>
          </a:p>
        </p:txBody>
      </p:sp>
      <p:pic>
        <p:nvPicPr>
          <p:cNvPr id="6" name="Picture 5">
            <a:extLst>
              <a:ext uri="{FF2B5EF4-FFF2-40B4-BE49-F238E27FC236}">
                <a16:creationId xmlns:a16="http://schemas.microsoft.com/office/drawing/2014/main" id="{48BB1FD3-7566-83A2-DD9E-F61F319CEE39}"/>
              </a:ext>
            </a:extLst>
          </p:cNvPr>
          <p:cNvPicPr>
            <a:picLocks noChangeAspect="1"/>
          </p:cNvPicPr>
          <p:nvPr/>
        </p:nvPicPr>
        <p:blipFill>
          <a:blip r:embed="rId4"/>
          <a:stretch>
            <a:fillRect/>
          </a:stretch>
        </p:blipFill>
        <p:spPr>
          <a:xfrm>
            <a:off x="1631950" y="3429000"/>
            <a:ext cx="6750050" cy="215900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77015"/>
            <a:ext cx="4449688" cy="4045103"/>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selected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chart showing the relationship between Outcome and Payload Mass for different booster versions.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2"/>
              </a:rPr>
              <a:t>GitHub URL – SpaceX Dash App Script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highlight>
                  <a:srgbClr val="800000"/>
                </a:highlight>
                <a:latin typeface="Abadi"/>
              </a:rPr>
              <a:t>Build a Dashboard with Tableau</a:t>
            </a:r>
          </a:p>
        </p:txBody>
      </p:sp>
      <p:pic>
        <p:nvPicPr>
          <p:cNvPr id="6" name="Picture 5">
            <a:extLst>
              <a:ext uri="{FF2B5EF4-FFF2-40B4-BE49-F238E27FC236}">
                <a16:creationId xmlns:a16="http://schemas.microsoft.com/office/drawing/2014/main" id="{E649A3AB-ECE2-7700-023F-055FD720CE68}"/>
              </a:ext>
            </a:extLst>
          </p:cNvPr>
          <p:cNvPicPr>
            <a:picLocks noChangeAspect="1"/>
          </p:cNvPicPr>
          <p:nvPr/>
        </p:nvPicPr>
        <p:blipFill>
          <a:blip r:embed="rId3"/>
          <a:stretch>
            <a:fillRect/>
          </a:stretch>
        </p:blipFill>
        <p:spPr>
          <a:xfrm>
            <a:off x="5222271" y="1980470"/>
            <a:ext cx="6680776" cy="4041648"/>
          </a:xfrm>
          <a:prstGeom prst="rect">
            <a:avLst/>
          </a:prstGeom>
        </p:spPr>
      </p:pic>
      <p:sp>
        <p:nvSpPr>
          <p:cNvPr id="7" name="TextBox 6">
            <a:extLst>
              <a:ext uri="{FF2B5EF4-FFF2-40B4-BE49-F238E27FC236}">
                <a16:creationId xmlns:a16="http://schemas.microsoft.com/office/drawing/2014/main" id="{C7DEDBBF-A637-BFB3-E077-0D76787BCB69}"/>
              </a:ext>
            </a:extLst>
          </p:cNvPr>
          <p:cNvSpPr txBox="1"/>
          <p:nvPr/>
        </p:nvSpPr>
        <p:spPr>
          <a:xfrm>
            <a:off x="8893146" y="1607683"/>
            <a:ext cx="3009901" cy="369332"/>
          </a:xfrm>
          <a:prstGeom prst="rect">
            <a:avLst/>
          </a:prstGeom>
          <a:noFill/>
        </p:spPr>
        <p:txBody>
          <a:bodyPr wrap="square" rtlCol="0">
            <a:spAutoFit/>
          </a:bodyPr>
          <a:lstStyle/>
          <a:p>
            <a:pPr algn="r"/>
            <a:r>
              <a:rPr lang="en-US" i="1" dirty="0">
                <a:latin typeface="Abadi" panose="020B0604020104020204" pitchFamily="34" charset="0"/>
              </a:rPr>
              <a:t>All Launch Site Successes</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624"/>
            <a:ext cx="5554589" cy="4747725"/>
          </a:xfrm>
          <a:prstGeom prst="rect">
            <a:avLst/>
          </a:prstGeom>
        </p:spPr>
        <p:txBody>
          <a:bodyPr>
            <a:normAutofit lnSpcReduction="1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We conducted statistical analysis to test the following hypotheses:</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relationships between features are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strength and direction of the relationship between variables is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there is a significant difference between 2 groups or variables.</a:t>
            </a:r>
          </a:p>
          <a:p>
            <a:pPr marL="0" indent="0">
              <a:buNone/>
            </a:pPr>
            <a:endParaRPr lang="en-US" dirty="0"/>
          </a:p>
          <a:p>
            <a:pPr marL="0" indent="0">
              <a:buNone/>
            </a:pPr>
            <a:endParaRPr lang="en-US" dirty="0"/>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Statistical Analysis</a:t>
            </a:r>
          </a:p>
        </p:txBody>
      </p:sp>
      <p:graphicFrame>
        <p:nvGraphicFramePr>
          <p:cNvPr id="2" name="Diagram 1">
            <a:extLst>
              <a:ext uri="{FF2B5EF4-FFF2-40B4-BE49-F238E27FC236}">
                <a16:creationId xmlns:a16="http://schemas.microsoft.com/office/drawing/2014/main" id="{0E61EBAD-1CBC-E013-35AC-8BA2740FB5F2}"/>
              </a:ext>
            </a:extLst>
          </p:cNvPr>
          <p:cNvGraphicFramePr/>
          <p:nvPr>
            <p:extLst>
              <p:ext uri="{D42A27DB-BD31-4B8C-83A1-F6EECF244321}">
                <p14:modId xmlns:p14="http://schemas.microsoft.com/office/powerpoint/2010/main" val="4230579669"/>
              </p:ext>
            </p:extLst>
          </p:nvPr>
        </p:nvGraphicFramePr>
        <p:xfrm>
          <a:off x="6934200" y="1409700"/>
          <a:ext cx="4762500" cy="4615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Insights from Exploratory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from Statistical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summarized by Interactive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 Generation</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2</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59665804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There are 3 categorical variables: Network, Content Type &amp; Sent by.</a:t>
            </a:r>
          </a:p>
          <a:p>
            <a:pPr>
              <a:spcBef>
                <a:spcPts val="1400"/>
              </a:spcBef>
            </a:pPr>
            <a:r>
              <a:rPr lang="en-US" sz="1800" dirty="0">
                <a:latin typeface="Abadi" panose="020B0604020104020204" pitchFamily="34" charset="0"/>
              </a:rPr>
              <a:t>From Network, Instagram has the highest number of records in the dataset and LinkedIn has the least.</a:t>
            </a:r>
          </a:p>
          <a:p>
            <a:pPr>
              <a:spcBef>
                <a:spcPts val="1400"/>
              </a:spcBef>
            </a:pPr>
            <a:r>
              <a:rPr lang="en-US" sz="1800" dirty="0">
                <a:latin typeface="Abadi" panose="020B0604020104020204" pitchFamily="34" charset="0"/>
              </a:rPr>
              <a:t>From Content Type, Photo is the feature with the most number of records and Document is the feature with the least.</a:t>
            </a:r>
          </a:p>
          <a:p>
            <a:pPr>
              <a:spcBef>
                <a:spcPts val="1400"/>
              </a:spcBef>
            </a:pPr>
            <a:r>
              <a:rPr lang="en-US" sz="1800" dirty="0">
                <a:latin typeface="Abadi" panose="020B0604020104020204" pitchFamily="34" charset="0"/>
              </a:rPr>
              <a:t>Most posts are sent by an unknown sender, but from known senders, Blessing </a:t>
            </a:r>
            <a:r>
              <a:rPr lang="en-US" sz="1800" dirty="0" err="1">
                <a:latin typeface="Abadi" panose="020B0604020104020204" pitchFamily="34" charset="0"/>
              </a:rPr>
              <a:t>Ubah</a:t>
            </a:r>
            <a:r>
              <a:rPr lang="en-US" sz="1800" dirty="0">
                <a:latin typeface="Abadi" panose="020B0604020104020204" pitchFamily="34" charset="0"/>
              </a:rPr>
              <a:t> has the highest number of posts.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graph of data&#10;&#10;Description automatically generated with medium confidence">
            <a:extLst>
              <a:ext uri="{FF2B5EF4-FFF2-40B4-BE49-F238E27FC236}">
                <a16:creationId xmlns:a16="http://schemas.microsoft.com/office/drawing/2014/main" id="{3914EFA4-50AA-323B-787C-FD9B144B3D17}"/>
              </a:ext>
            </a:extLst>
          </p:cNvPr>
          <p:cNvPicPr>
            <a:picLocks noChangeAspect="1"/>
          </p:cNvPicPr>
          <p:nvPr/>
        </p:nvPicPr>
        <p:blipFill>
          <a:blip r:embed="rId3"/>
          <a:stretch>
            <a:fillRect/>
          </a:stretch>
        </p:blipFill>
        <p:spPr>
          <a:xfrm>
            <a:off x="5987738" y="1122218"/>
            <a:ext cx="5628018" cy="46378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12" name="TextBox 11">
            <a:extLst>
              <a:ext uri="{FF2B5EF4-FFF2-40B4-BE49-F238E27FC236}">
                <a16:creationId xmlns:a16="http://schemas.microsoft.com/office/drawing/2014/main" id="{83F9D2D0-F487-48C2-49BF-16526376FA9F}"/>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1" name="Rectangle 3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Categorical Features - Network</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 3 main engagement metrics are Impressions, Reach &amp; Engagements.</a:t>
            </a:r>
          </a:p>
          <a:p>
            <a:pPr>
              <a:spcBef>
                <a:spcPts val="1400"/>
              </a:spcBef>
            </a:pPr>
            <a:r>
              <a:rPr lang="en-US" sz="2000" dirty="0">
                <a:latin typeface="Abadi" panose="020B0604020104020204" pitchFamily="34" charset="0"/>
              </a:rPr>
              <a:t>Impressions is the total number of times a piece of content is displayed on a user's screen.</a:t>
            </a:r>
          </a:p>
          <a:p>
            <a:pPr>
              <a:spcBef>
                <a:spcPts val="1400"/>
              </a:spcBef>
            </a:pPr>
            <a:r>
              <a:rPr lang="en-US" sz="2000" dirty="0">
                <a:latin typeface="Abadi" panose="020B0604020104020204" pitchFamily="34" charset="0"/>
              </a:rPr>
              <a:t>Reach refers to the unique number of users who have seen a piece of content at least once during a specific reporting.</a:t>
            </a:r>
          </a:p>
          <a:p>
            <a:pPr>
              <a:spcBef>
                <a:spcPts val="1400"/>
              </a:spcBef>
            </a:pPr>
            <a:r>
              <a:rPr lang="en-US" sz="2000" dirty="0">
                <a:latin typeface="Abadi" panose="020B0604020104020204" pitchFamily="34" charset="0"/>
              </a:rPr>
              <a:t>Engagements encompass various types of interactions that users have with a piece of social media content.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23EBD4-D12B-DF94-3C65-21F50028EEC5}"/>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226075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Network</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Facebook is the network with the highest number of impressions, nearly twice the number of the second highest, Twitter</a:t>
            </a:r>
          </a:p>
          <a:p>
            <a:pPr>
              <a:spcBef>
                <a:spcPts val="1400"/>
              </a:spcBef>
            </a:pPr>
            <a:r>
              <a:rPr lang="en-US" sz="1800" dirty="0">
                <a:latin typeface="Abadi" panose="020B0604020104020204" pitchFamily="34" charset="0"/>
              </a:rPr>
              <a:t>Twitter has the highest Reach. This is likely because Twitter track Reach as Potential Reach, which is likely wider than actual reach.</a:t>
            </a:r>
          </a:p>
          <a:p>
            <a:pPr>
              <a:spcBef>
                <a:spcPts val="1400"/>
              </a:spcBef>
            </a:pPr>
            <a:r>
              <a:rPr lang="en-US" sz="1800" dirty="0">
                <a:latin typeface="Abadi" panose="020B0604020104020204" pitchFamily="34" charset="0"/>
              </a:rPr>
              <a:t>LinkedIn does not track Reach or any equivalent metric.</a:t>
            </a:r>
          </a:p>
          <a:p>
            <a:pPr>
              <a:spcBef>
                <a:spcPts val="1400"/>
              </a:spcBef>
            </a:pPr>
            <a:r>
              <a:rPr lang="en-US" sz="1800" dirty="0">
                <a:latin typeface="Abadi" panose="020B0604020104020204" pitchFamily="34" charset="0"/>
              </a:rPr>
              <a:t>Facebook has the highest number of engagements.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bars&#10;&#10;Description automatically generated">
            <a:extLst>
              <a:ext uri="{FF2B5EF4-FFF2-40B4-BE49-F238E27FC236}">
                <a16:creationId xmlns:a16="http://schemas.microsoft.com/office/drawing/2014/main" id="{CBA5C826-D652-5C9B-5A6F-4090A4C8EC51}"/>
              </a:ext>
            </a:extLst>
          </p:cNvPr>
          <p:cNvPicPr>
            <a:picLocks noChangeAspect="1"/>
          </p:cNvPicPr>
          <p:nvPr/>
        </p:nvPicPr>
        <p:blipFill>
          <a:blip r:embed="rId4"/>
          <a:stretch>
            <a:fillRect/>
          </a:stretch>
        </p:blipFill>
        <p:spPr>
          <a:xfrm>
            <a:off x="5696790" y="376099"/>
            <a:ext cx="6184976" cy="5894071"/>
          </a:xfrm>
          <a:prstGeom prst="rect">
            <a:avLst/>
          </a:prstGeom>
        </p:spPr>
      </p:pic>
    </p:spTree>
    <p:extLst>
      <p:ext uri="{BB962C8B-B14F-4D97-AF65-F5344CB8AC3E}">
        <p14:creationId xmlns:p14="http://schemas.microsoft.com/office/powerpoint/2010/main" val="3216788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Content Type</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Photo posts have the highest total engagement metrics.</a:t>
            </a:r>
          </a:p>
          <a:p>
            <a:pPr>
              <a:spcBef>
                <a:spcPts val="1400"/>
              </a:spcBef>
            </a:pPr>
            <a:r>
              <a:rPr lang="en-US" sz="1800" dirty="0">
                <a:latin typeface="Abadi" panose="020B0604020104020204" pitchFamily="34" charset="0"/>
              </a:rPr>
              <a:t>On average, Polls have the highest impressions and engagements. However, there are only 2 poll records in the dataset.</a:t>
            </a:r>
          </a:p>
          <a:p>
            <a:pPr>
              <a:spcBef>
                <a:spcPts val="1400"/>
              </a:spcBef>
            </a:pPr>
            <a:r>
              <a:rPr lang="en-US" sz="1800" dirty="0">
                <a:latin typeface="Abadi" panose="020B0604020104020204" pitchFamily="34" charset="0"/>
              </a:rPr>
              <a:t>On average, text posts have the highest reach. </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graphs&#10;&#10;Description automatically generated">
            <a:extLst>
              <a:ext uri="{FF2B5EF4-FFF2-40B4-BE49-F238E27FC236}">
                <a16:creationId xmlns:a16="http://schemas.microsoft.com/office/drawing/2014/main" id="{39EAE17E-9091-3326-328E-DD61407815C1}"/>
              </a:ext>
            </a:extLst>
          </p:cNvPr>
          <p:cNvPicPr>
            <a:picLocks noChangeAspect="1"/>
          </p:cNvPicPr>
          <p:nvPr/>
        </p:nvPicPr>
        <p:blipFill>
          <a:blip r:embed="rId4"/>
          <a:stretch>
            <a:fillRect/>
          </a:stretch>
        </p:blipFill>
        <p:spPr>
          <a:xfrm>
            <a:off x="5696792" y="354959"/>
            <a:ext cx="6184973" cy="5861710"/>
          </a:xfrm>
          <a:prstGeom prst="rect">
            <a:avLst/>
          </a:prstGeom>
        </p:spPr>
      </p:pic>
    </p:spTree>
    <p:extLst>
      <p:ext uri="{BB962C8B-B14F-4D97-AF65-F5344CB8AC3E}">
        <p14:creationId xmlns:p14="http://schemas.microsoft.com/office/powerpoint/2010/main" val="1881668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Categorical Features – Sender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engagement statistics&#10;&#10;Description automatically generated with medium confidence">
            <a:extLst>
              <a:ext uri="{FF2B5EF4-FFF2-40B4-BE49-F238E27FC236}">
                <a16:creationId xmlns:a16="http://schemas.microsoft.com/office/drawing/2014/main" id="{BE94C551-4C49-2A3B-0A08-A0784A10C3B3}"/>
              </a:ext>
            </a:extLst>
          </p:cNvPr>
          <p:cNvPicPr>
            <a:picLocks noChangeAspect="1"/>
          </p:cNvPicPr>
          <p:nvPr/>
        </p:nvPicPr>
        <p:blipFill rotWithShape="1">
          <a:blip r:embed="rId3"/>
          <a:srcRect l="19433" r="1814" b="-1"/>
          <a:stretch/>
        </p:blipFill>
        <p:spPr>
          <a:xfrm>
            <a:off x="576244" y="650494"/>
            <a:ext cx="5628018" cy="5324142"/>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The highest total values for all metrics is held by the Unknown poster.</a:t>
            </a:r>
          </a:p>
          <a:p>
            <a:pPr>
              <a:spcBef>
                <a:spcPts val="1400"/>
              </a:spcBef>
            </a:pPr>
            <a:r>
              <a:rPr lang="en-US" sz="1700" dirty="0">
                <a:latin typeface="Abadi" panose="020B0604020104020204" pitchFamily="34" charset="0"/>
              </a:rPr>
              <a:t>On average, the highest impressions are from posts sent by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a:t>
            </a:r>
          </a:p>
          <a:p>
            <a:pPr>
              <a:spcBef>
                <a:spcPts val="1400"/>
              </a:spcBef>
            </a:pPr>
            <a:r>
              <a:rPr lang="en-US" sz="1700" dirty="0">
                <a:latin typeface="Abadi" panose="020B0604020104020204" pitchFamily="34" charset="0"/>
              </a:rPr>
              <a:t>The average highest reaches are from posts sent by Kanayo </a:t>
            </a:r>
            <a:r>
              <a:rPr lang="en-US" sz="1700" dirty="0" err="1">
                <a:latin typeface="Abadi" panose="020B0604020104020204" pitchFamily="34" charset="0"/>
              </a:rPr>
              <a:t>Obiano</a:t>
            </a:r>
            <a:r>
              <a:rPr lang="en-US" sz="1700" dirty="0">
                <a:latin typeface="Abadi" panose="020B0604020104020204" pitchFamily="34" charset="0"/>
              </a:rPr>
              <a:t>, Lilian </a:t>
            </a:r>
            <a:r>
              <a:rPr lang="en-US" sz="1700" dirty="0" err="1">
                <a:latin typeface="Abadi" panose="020B0604020104020204" pitchFamily="34" charset="0"/>
              </a:rPr>
              <a:t>Ibekwe</a:t>
            </a:r>
            <a:r>
              <a:rPr lang="en-US" sz="1700" dirty="0">
                <a:latin typeface="Abadi" panose="020B0604020104020204" pitchFamily="34" charset="0"/>
              </a:rPr>
              <a:t>, Philip </a:t>
            </a:r>
            <a:r>
              <a:rPr lang="en-US" sz="1700" dirty="0" err="1">
                <a:latin typeface="Abadi" panose="020B0604020104020204" pitchFamily="34" charset="0"/>
              </a:rPr>
              <a:t>Nwagwunor</a:t>
            </a:r>
            <a:r>
              <a:rPr lang="en-US" sz="1700" dirty="0">
                <a:latin typeface="Abadi" panose="020B0604020104020204" pitchFamily="34" charset="0"/>
              </a:rPr>
              <a:t> and Rebecca </a:t>
            </a:r>
            <a:r>
              <a:rPr lang="en-US" sz="1700" dirty="0" err="1">
                <a:latin typeface="Abadi" panose="020B0604020104020204" pitchFamily="34" charset="0"/>
              </a:rPr>
              <a:t>Oyebode</a:t>
            </a:r>
            <a:r>
              <a:rPr lang="en-US" sz="1700" dirty="0">
                <a:latin typeface="Abadi" panose="020B0604020104020204" pitchFamily="34" charset="0"/>
              </a:rPr>
              <a:t>.</a:t>
            </a:r>
          </a:p>
          <a:p>
            <a:pPr>
              <a:spcBef>
                <a:spcPts val="1400"/>
              </a:spcBef>
            </a:pPr>
            <a:r>
              <a:rPr lang="en-US" sz="1700" dirty="0">
                <a:latin typeface="Abadi" panose="020B0604020104020204" pitchFamily="34" charset="0"/>
              </a:rPr>
              <a:t>The posts with the highest engagements on average are from the unknown poster, with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coming in second.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spTree>
    <p:extLst>
      <p:ext uri="{BB962C8B-B14F-4D97-AF65-F5344CB8AC3E}">
        <p14:creationId xmlns:p14="http://schemas.microsoft.com/office/powerpoint/2010/main" val="287001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Text-Based Features</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There are 4 text-based features: post, linked content, tags and hashtags.</a:t>
            </a:r>
          </a:p>
          <a:p>
            <a:pPr>
              <a:spcBef>
                <a:spcPts val="1400"/>
              </a:spcBef>
            </a:pPr>
            <a:r>
              <a:rPr lang="en-US" sz="2000" dirty="0">
                <a:latin typeface="Abadi" panose="020B0604020104020204" pitchFamily="34" charset="0"/>
              </a:rPr>
              <a:t>We used hashtags to determine what subjects the posts are talking about.</a:t>
            </a:r>
          </a:p>
          <a:p>
            <a:pPr>
              <a:spcBef>
                <a:spcPts val="1400"/>
              </a:spcBef>
            </a:pPr>
            <a:r>
              <a:rPr lang="en-US" sz="2000" dirty="0">
                <a:latin typeface="Abadi" panose="020B0604020104020204" pitchFamily="34" charset="0"/>
              </a:rPr>
              <a:t>The most frequent hashtag is #ITCANBE</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words&#10;&#10;Description automatically generated">
            <a:extLst>
              <a:ext uri="{FF2B5EF4-FFF2-40B4-BE49-F238E27FC236}">
                <a16:creationId xmlns:a16="http://schemas.microsoft.com/office/drawing/2014/main" id="{5204E1B2-FE47-FB91-1665-7F84CC59E713}"/>
              </a:ext>
            </a:extLst>
          </p:cNvPr>
          <p:cNvPicPr>
            <a:picLocks noChangeAspect="1"/>
          </p:cNvPicPr>
          <p:nvPr/>
        </p:nvPicPr>
        <p:blipFill>
          <a:blip r:embed="rId3"/>
          <a:stretch>
            <a:fillRect/>
          </a:stretch>
        </p:blipFill>
        <p:spPr>
          <a:xfrm>
            <a:off x="5696793" y="354959"/>
            <a:ext cx="6184973" cy="59152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8BC4C80D-C7A6-3248-862B-566B5452A286}"/>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69102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Numerical Features – Social Media Metrics</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lnSpcReduction="20000"/>
          </a:bodyPr>
          <a:lstStyle/>
          <a:p>
            <a:pPr>
              <a:spcBef>
                <a:spcPts val="1400"/>
              </a:spcBef>
            </a:pPr>
            <a:r>
              <a:rPr lang="en-US" sz="1600" dirty="0">
                <a:latin typeface="Abadi" panose="020B0604020104020204" pitchFamily="34" charset="0"/>
              </a:rPr>
              <a:t>There are 9 types of numeric features / metrics collected in the dataset:</a:t>
            </a:r>
          </a:p>
          <a:p>
            <a:pPr lvl="1">
              <a:spcBef>
                <a:spcPts val="1400"/>
              </a:spcBef>
            </a:pPr>
            <a:r>
              <a:rPr lang="en-US" sz="1600" dirty="0">
                <a:latin typeface="Abadi" panose="020B0604020104020204" pitchFamily="34" charset="0"/>
              </a:rPr>
              <a:t>General metrics (collected by at least 3 of the 4 networks)</a:t>
            </a:r>
          </a:p>
          <a:p>
            <a:pPr lvl="1">
              <a:spcBef>
                <a:spcPts val="1400"/>
              </a:spcBef>
            </a:pPr>
            <a:r>
              <a:rPr lang="en-US" sz="1600" dirty="0">
                <a:latin typeface="Abadi" panose="020B0604020104020204" pitchFamily="34" charset="0"/>
              </a:rPr>
              <a:t>Impression metrics</a:t>
            </a:r>
          </a:p>
          <a:p>
            <a:pPr lvl="1">
              <a:spcBef>
                <a:spcPts val="1400"/>
              </a:spcBef>
            </a:pPr>
            <a:r>
              <a:rPr lang="en-US" sz="1600" dirty="0">
                <a:latin typeface="Abadi" panose="020B0604020104020204" pitchFamily="34" charset="0"/>
              </a:rPr>
              <a:t>Reach Metrics</a:t>
            </a:r>
          </a:p>
          <a:p>
            <a:pPr lvl="1">
              <a:spcBef>
                <a:spcPts val="1400"/>
              </a:spcBef>
            </a:pPr>
            <a:r>
              <a:rPr lang="en-US" sz="1600" dirty="0">
                <a:latin typeface="Abadi" panose="020B0604020104020204" pitchFamily="34" charset="0"/>
              </a:rPr>
              <a:t>Engagement Metrics</a:t>
            </a:r>
          </a:p>
          <a:p>
            <a:pPr lvl="1">
              <a:spcBef>
                <a:spcPts val="1400"/>
              </a:spcBef>
            </a:pPr>
            <a:r>
              <a:rPr lang="en-US" sz="1600" dirty="0">
                <a:latin typeface="Abadi" panose="020B0604020104020204" pitchFamily="34" charset="0"/>
              </a:rPr>
              <a:t>Reaction metrics</a:t>
            </a:r>
          </a:p>
          <a:p>
            <a:pPr lvl="1">
              <a:spcBef>
                <a:spcPts val="1400"/>
              </a:spcBef>
            </a:pPr>
            <a:r>
              <a:rPr lang="en-US" sz="1600" dirty="0">
                <a:latin typeface="Abadi" panose="020B0604020104020204" pitchFamily="34" charset="0"/>
              </a:rPr>
              <a:t>Activity metrics</a:t>
            </a:r>
          </a:p>
          <a:p>
            <a:pPr lvl="1">
              <a:spcBef>
                <a:spcPts val="1400"/>
              </a:spcBef>
            </a:pPr>
            <a:r>
              <a:rPr lang="en-US" sz="1600" dirty="0">
                <a:latin typeface="Abadi" panose="020B0604020104020204" pitchFamily="34" charset="0"/>
              </a:rPr>
              <a:t>Click metrics</a:t>
            </a:r>
          </a:p>
          <a:p>
            <a:pPr lvl="1">
              <a:spcBef>
                <a:spcPts val="1400"/>
              </a:spcBef>
            </a:pPr>
            <a:r>
              <a:rPr lang="en-US" sz="1600" dirty="0">
                <a:latin typeface="Abadi" panose="020B0604020104020204" pitchFamily="34" charset="0"/>
              </a:rPr>
              <a:t>User-based metrics</a:t>
            </a:r>
          </a:p>
          <a:p>
            <a:pPr lvl="1">
              <a:spcBef>
                <a:spcPts val="1400"/>
              </a:spcBef>
            </a:pPr>
            <a:r>
              <a:rPr lang="en-US" sz="1600" dirty="0">
                <a:latin typeface="Abadi" panose="020B0604020104020204" pitchFamily="34" charset="0"/>
              </a:rPr>
              <a:t>Video metrics</a:t>
            </a:r>
          </a:p>
        </p:txBody>
      </p:sp>
      <p:pic>
        <p:nvPicPr>
          <p:cNvPr id="9" name="Graphic 8" descr="Bar chart">
            <a:extLst>
              <a:ext uri="{FF2B5EF4-FFF2-40B4-BE49-F238E27FC236}">
                <a16:creationId xmlns:a16="http://schemas.microsoft.com/office/drawing/2014/main" id="{B5E820BF-A2D1-AC5E-1726-181D50CB3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94366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General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150115" cy="448747"/>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12 general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777931" y="2701072"/>
            <a:ext cx="4150115" cy="2139047"/>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impression</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Comments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Shares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Link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All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Video views</a:t>
            </a:r>
            <a:endParaRPr lang="en-US" sz="1400" kern="1200" dirty="0">
              <a:solidFill>
                <a:schemeClr val="accent3">
                  <a:lumMod val="25000"/>
                </a:schemeClr>
              </a:solidFill>
              <a:latin typeface="Abadi" panose="020B0604020104020204" pitchFamily="34" charset="0"/>
            </a:endParaRPr>
          </a:p>
        </p:txBody>
      </p:sp>
      <p:pic>
        <p:nvPicPr>
          <p:cNvPr id="9" name="Picture 8" descr="A graph with numbers and lines&#10;&#10;Description automatically generated">
            <a:extLst>
              <a:ext uri="{FF2B5EF4-FFF2-40B4-BE49-F238E27FC236}">
                <a16:creationId xmlns:a16="http://schemas.microsoft.com/office/drawing/2014/main" id="{4E24F188-5990-C51F-C3F1-65E5E1A03D4A}"/>
              </a:ext>
            </a:extLst>
          </p:cNvPr>
          <p:cNvPicPr>
            <a:picLocks noChangeAspect="1"/>
          </p:cNvPicPr>
          <p:nvPr/>
        </p:nvPicPr>
        <p:blipFill>
          <a:blip r:embed="rId3"/>
          <a:stretch>
            <a:fillRect/>
          </a:stretch>
        </p:blipFill>
        <p:spPr>
          <a:xfrm>
            <a:off x="5778772" y="354960"/>
            <a:ext cx="5918965" cy="5677758"/>
          </a:xfrm>
          <a:prstGeom prst="rect">
            <a:avLst/>
          </a:prstGeom>
        </p:spPr>
      </p:pic>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5019511"/>
            <a:ext cx="4282982" cy="646331"/>
          </a:xfrm>
          <a:prstGeom prst="rect">
            <a:avLst/>
          </a:prstGeom>
          <a:noFill/>
        </p:spPr>
        <p:txBody>
          <a:bodyPr wrap="square" rtlCol="0">
            <a:spAutoFit/>
          </a:bodyPr>
          <a:lstStyle/>
          <a:p>
            <a:r>
              <a:rPr lang="en-US" dirty="0">
                <a:latin typeface="Abadi" panose="020B0604020104020204" pitchFamily="34" charset="0"/>
              </a:rPr>
              <a:t>This classification will be used for the statistical analysis section.</a:t>
            </a: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741496" cy="740665"/>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8 impression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616533" y="2774902"/>
            <a:ext cx="4608628" cy="1833835"/>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organic impressions</a:t>
            </a: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7" name="Picture 6" descr="A graph with lines and dots&#10;&#10;Description automatically generated with medium confidence">
            <a:extLst>
              <a:ext uri="{FF2B5EF4-FFF2-40B4-BE49-F238E27FC236}">
                <a16:creationId xmlns:a16="http://schemas.microsoft.com/office/drawing/2014/main" id="{72D63228-20BB-FF80-B202-7F1EDB797BE6}"/>
              </a:ext>
            </a:extLst>
          </p:cNvPr>
          <p:cNvPicPr>
            <a:picLocks noChangeAspect="1"/>
          </p:cNvPicPr>
          <p:nvPr/>
        </p:nvPicPr>
        <p:blipFill>
          <a:blip r:embed="rId4"/>
          <a:stretch>
            <a:fillRect/>
          </a:stretch>
        </p:blipFill>
        <p:spPr>
          <a:xfrm>
            <a:off x="5705976" y="354959"/>
            <a:ext cx="6175789" cy="5915212"/>
          </a:xfrm>
          <a:prstGeom prst="rect">
            <a:avLst/>
          </a:prstGeom>
        </p:spPr>
      </p:pic>
      <p:sp>
        <p:nvSpPr>
          <p:cNvPr id="8" name="TextBox 7">
            <a:extLst>
              <a:ext uri="{FF2B5EF4-FFF2-40B4-BE49-F238E27FC236}">
                <a16:creationId xmlns:a16="http://schemas.microsoft.com/office/drawing/2014/main" id="{D6BF1899-0B4A-1759-D09E-3E80185E0A58}"/>
              </a:ext>
            </a:extLst>
          </p:cNvPr>
          <p:cNvSpPr txBox="1"/>
          <p:nvPr/>
        </p:nvSpPr>
        <p:spPr>
          <a:xfrm>
            <a:off x="645064" y="4797632"/>
            <a:ext cx="4741496"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impressions and organic impressions, other impression metrics are only collected by Facebook.</a:t>
            </a: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4338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 – Impression vs. Organic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a:spcBef>
                <a:spcPts val="700"/>
              </a:spcBef>
            </a:pPr>
            <a:r>
              <a:rPr lang="en-US" sz="1600" dirty="0">
                <a:latin typeface="Abadi" panose="020B0604020104020204" pitchFamily="34" charset="0"/>
              </a:rPr>
              <a:t>Organic impressions are impressions generated without any paid promotion or advertising.</a:t>
            </a:r>
          </a:p>
          <a:p>
            <a:pPr>
              <a:spcBef>
                <a:spcPts val="700"/>
              </a:spcBef>
            </a:pPr>
            <a:r>
              <a:rPr lang="en-US" sz="1600" dirty="0">
                <a:latin typeface="Abadi" panose="020B0604020104020204" pitchFamily="34" charset="0"/>
              </a:rPr>
              <a:t>Impressions and organic impressions are nearly identical.</a:t>
            </a:r>
          </a:p>
          <a:p>
            <a:pPr>
              <a:spcBef>
                <a:spcPts val="700"/>
              </a:spcBef>
            </a:pPr>
            <a:r>
              <a:rPr lang="en-US" sz="1600" dirty="0">
                <a:latin typeface="Abadi" panose="020B0604020104020204" pitchFamily="34" charset="0"/>
              </a:rPr>
              <a:t>This implies that nearly all impressions are organic.</a:t>
            </a:r>
          </a:p>
          <a:p>
            <a:pPr>
              <a:spcBef>
                <a:spcPts val="700"/>
              </a:spcBef>
            </a:pPr>
            <a:r>
              <a:rPr lang="en-US" sz="1600" dirty="0">
                <a:latin typeface="Abadi" panose="020B0604020104020204" pitchFamily="34" charset="0"/>
              </a:rPr>
              <a:t>The values on the zero axis represent impressions from Twitter, which does not collect organic impressions data.</a:t>
            </a:r>
          </a:p>
          <a:p>
            <a:pPr>
              <a:spcBef>
                <a:spcPts val="700"/>
              </a:spcBef>
            </a:pPr>
            <a:r>
              <a:rPr lang="en-US" sz="1600" dirty="0">
                <a:latin typeface="Abadi" panose="020B0604020104020204" pitchFamily="34" charset="0"/>
              </a:rPr>
              <a:t>Trend data shows that organic impressions are consistently lower than actual impressions, reflecting missing data from Twitter. However, the trend is identical.</a:t>
            </a:r>
          </a:p>
        </p:txBody>
      </p:sp>
      <p:pic>
        <p:nvPicPr>
          <p:cNvPr id="6" name="Picture 5" descr="A graph of different types of graphs&#10;&#10;Description automatically generated with medium confidence">
            <a:extLst>
              <a:ext uri="{FF2B5EF4-FFF2-40B4-BE49-F238E27FC236}">
                <a16:creationId xmlns:a16="http://schemas.microsoft.com/office/drawing/2014/main" id="{2E5479EC-3009-0C55-ABDA-A8392B018AFE}"/>
              </a:ext>
            </a:extLst>
          </p:cNvPr>
          <p:cNvPicPr>
            <a:picLocks noChangeAspect="1"/>
          </p:cNvPicPr>
          <p:nvPr/>
        </p:nvPicPr>
        <p:blipFill>
          <a:blip r:embed="rId3"/>
          <a:stretch>
            <a:fillRect/>
          </a:stretch>
        </p:blipFill>
        <p:spPr>
          <a:xfrm>
            <a:off x="5911532" y="2599510"/>
            <a:ext cx="5150277" cy="3299826"/>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544772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3631" y="873940"/>
            <a:ext cx="4928291"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dirty="0">
                <a:solidFill>
                  <a:schemeClr val="accent1">
                    <a:lumMod val="75000"/>
                  </a:schemeClr>
                </a:solidFill>
                <a:latin typeface="Abadi" panose="020B0604020104020204" pitchFamily="34" charset="0"/>
                <a:ea typeface="+mj-ea"/>
                <a:cs typeface="+mj-cs"/>
              </a:rPr>
              <a:t>Impression Metrics – Other Impressions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525" y="2488777"/>
            <a:ext cx="4991629" cy="3677123"/>
          </a:xfrm>
          <a:prstGeom prst="rect">
            <a:avLst/>
          </a:prstGeom>
        </p:spPr>
        <p:txBody>
          <a:bodyPr vert="horz" lIns="91440" tIns="45720" rIns="91440" bIns="45720" rtlCol="0" anchor="ctr">
            <a:normAutofit/>
          </a:bodyPr>
          <a:lstStyle/>
          <a:p>
            <a:pPr>
              <a:spcBef>
                <a:spcPts val="700"/>
              </a:spcBef>
            </a:pPr>
            <a:r>
              <a:rPr lang="en-US" sz="1700" dirty="0">
                <a:latin typeface="Abadi" panose="020B0604020104020204" pitchFamily="34" charset="0"/>
              </a:rPr>
              <a:t>Fan impressions are from users who have liked or followed a Facebook Page (fans) and and non-fan impressions are from those who have not (non-fans).</a:t>
            </a:r>
          </a:p>
          <a:p>
            <a:pPr>
              <a:spcBef>
                <a:spcPts val="700"/>
              </a:spcBef>
            </a:pPr>
            <a:r>
              <a:rPr lang="en-US" sz="1700" dirty="0">
                <a:latin typeface="Abadi" panose="020B0604020104020204" pitchFamily="34" charset="0"/>
              </a:rPr>
              <a:t>Viral impressions are from content that spread rapidly and widely across Facebook. Non-viral impressions are those from the limited audience of the poster’s fan or followership.</a:t>
            </a:r>
          </a:p>
          <a:p>
            <a:pPr>
              <a:spcBef>
                <a:spcPts val="700"/>
              </a:spcBef>
            </a:pPr>
            <a:r>
              <a:rPr lang="en-US" sz="1700" dirty="0">
                <a:latin typeface="Abadi" panose="020B0604020104020204" pitchFamily="34" charset="0"/>
              </a:rPr>
              <a:t>From the regression plots, there is some correlation between each metric and its opposite.</a:t>
            </a:r>
          </a:p>
          <a:p>
            <a:pPr>
              <a:spcBef>
                <a:spcPts val="700"/>
              </a:spcBef>
            </a:pPr>
            <a:r>
              <a:rPr lang="en-US" sz="1700" dirty="0">
                <a:latin typeface="Abadi" panose="020B0604020104020204" pitchFamily="34" charset="0"/>
              </a:rPr>
              <a:t>The trend charts show that a significant amount of the poster’s impressions are from its fans and followers.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29</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8" name="Picture 7" descr="A group of graphs with different colored lines&#10;&#10;Description automatically generated">
            <a:extLst>
              <a:ext uri="{FF2B5EF4-FFF2-40B4-BE49-F238E27FC236}">
                <a16:creationId xmlns:a16="http://schemas.microsoft.com/office/drawing/2014/main" id="{BBA66716-440B-C56C-2E28-E102E06A3C77}"/>
              </a:ext>
            </a:extLst>
          </p:cNvPr>
          <p:cNvPicPr>
            <a:picLocks noChangeAspect="1"/>
          </p:cNvPicPr>
          <p:nvPr/>
        </p:nvPicPr>
        <p:blipFill>
          <a:blip r:embed="rId4"/>
          <a:stretch>
            <a:fillRect/>
          </a:stretch>
        </p:blipFill>
        <p:spPr>
          <a:xfrm>
            <a:off x="6036658" y="354959"/>
            <a:ext cx="5882370" cy="5915212"/>
          </a:xfrm>
          <a:prstGeom prst="rect">
            <a:avLst/>
          </a:prstGeom>
        </p:spPr>
      </p:pic>
    </p:spTree>
    <p:extLst>
      <p:ext uri="{BB962C8B-B14F-4D97-AF65-F5344CB8AC3E}">
        <p14:creationId xmlns:p14="http://schemas.microsoft.com/office/powerpoint/2010/main" val="153202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45029" y="2524721"/>
            <a:ext cx="4991629" cy="36771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methodologies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Collection </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Wrangling</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Exploratory Data Analysis with Visualization</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Interactive Visual Analytics with Tableau</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Statistical Analysis</a:t>
            </a:r>
          </a:p>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all results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Exploratory Data Analysis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Interactive Analytics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Statistical Analytics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eport Add">
            <a:extLst>
              <a:ext uri="{FF2B5EF4-FFF2-40B4-BE49-F238E27FC236}">
                <a16:creationId xmlns:a16="http://schemas.microsoft.com/office/drawing/2014/main" id="{E4CC6442-1F74-592D-4EF8-0F3A0B8CE3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Reach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30</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4740969"/>
            <a:ext cx="4282982"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reach and organic reach, other reach metrics are only collected by Facebook.</a:t>
            </a: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5 reach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16533" y="277490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Organic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Non-viral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Fan reach</a:t>
            </a:r>
            <a:endParaRPr lang="en-CA" sz="1600" kern="1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1140D2D7-452B-3011-5813-3AD0789D629A}"/>
              </a:ext>
            </a:extLst>
          </p:cNvPr>
          <p:cNvPicPr>
            <a:picLocks noChangeAspect="1"/>
          </p:cNvPicPr>
          <p:nvPr/>
        </p:nvPicPr>
        <p:blipFill>
          <a:blip r:embed="rId4"/>
          <a:stretch>
            <a:fillRect/>
          </a:stretch>
        </p:blipFill>
        <p:spPr>
          <a:xfrm>
            <a:off x="5745068" y="354959"/>
            <a:ext cx="6136697" cy="5915211"/>
          </a:xfrm>
          <a:prstGeom prst="rect">
            <a:avLst/>
          </a:prstGeom>
        </p:spPr>
      </p:pic>
    </p:spTree>
    <p:extLst>
      <p:ext uri="{BB962C8B-B14F-4D97-AF65-F5344CB8AC3E}">
        <p14:creationId xmlns:p14="http://schemas.microsoft.com/office/powerpoint/2010/main" val="2830985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Reach Metrics – Reach vs. Organic Reach</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000" dirty="0">
                <a:latin typeface="Abadi" panose="020B0604020104020204" pitchFamily="34" charset="0"/>
              </a:rPr>
              <a:t>Organic reach refers to the number of unique users who have seen a piece of content through unpaid means.</a:t>
            </a:r>
          </a:p>
          <a:p>
            <a:pPr>
              <a:spcBef>
                <a:spcPts val="700"/>
              </a:spcBef>
            </a:pPr>
            <a:r>
              <a:rPr lang="en-US" sz="1000" dirty="0">
                <a:latin typeface="Abadi" panose="020B0604020104020204" pitchFamily="34" charset="0"/>
              </a:rPr>
              <a:t>Reach and organic reach are nearly identical.</a:t>
            </a:r>
          </a:p>
          <a:p>
            <a:pPr>
              <a:spcBef>
                <a:spcPts val="700"/>
              </a:spcBef>
            </a:pPr>
            <a:r>
              <a:rPr lang="en-US" sz="1000" dirty="0">
                <a:latin typeface="Abadi" panose="020B0604020104020204" pitchFamily="34" charset="0"/>
              </a:rPr>
              <a:t>This implies that nearly all reach is organic.</a:t>
            </a:r>
          </a:p>
          <a:p>
            <a:pPr>
              <a:spcBef>
                <a:spcPts val="700"/>
              </a:spcBef>
            </a:pPr>
            <a:r>
              <a:rPr lang="en-US" sz="1000" dirty="0">
                <a:latin typeface="Abadi" panose="020B0604020104020204" pitchFamily="34" charset="0"/>
              </a:rPr>
              <a:t>There are no reach nor organic reach data attributable to LinkedIn.</a:t>
            </a:r>
          </a:p>
          <a:p>
            <a:pPr>
              <a:spcBef>
                <a:spcPts val="700"/>
              </a:spcBef>
            </a:pPr>
            <a:r>
              <a:rPr lang="en-US" sz="1000" dirty="0">
                <a:latin typeface="Abadi" panose="020B0604020104020204" pitchFamily="34" charset="0"/>
              </a:rPr>
              <a:t>Reach has significantly larger values than organic reach due to the large values from Twitter’s potential reach.</a:t>
            </a:r>
          </a:p>
          <a:p>
            <a:pPr>
              <a:spcBef>
                <a:spcPts val="700"/>
              </a:spcBef>
            </a:pPr>
            <a:r>
              <a:rPr lang="en-US" sz="1000" dirty="0">
                <a:latin typeface="Abadi" panose="020B0604020104020204" pitchFamily="34" charset="0"/>
              </a:rPr>
              <a:t>Trend data shows that organic reach is consistently lower than actual reach, reflecting missing data from Twitter.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31</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with a red line and blue line&#10;&#10;Description automatically generated">
            <a:extLst>
              <a:ext uri="{FF2B5EF4-FFF2-40B4-BE49-F238E27FC236}">
                <a16:creationId xmlns:a16="http://schemas.microsoft.com/office/drawing/2014/main" id="{99086DD2-3FA9-A08B-DB81-08DA1F9CE836}"/>
              </a:ext>
            </a:extLst>
          </p:cNvPr>
          <p:cNvPicPr>
            <a:picLocks noChangeAspect="1"/>
          </p:cNvPicPr>
          <p:nvPr/>
        </p:nvPicPr>
        <p:blipFill>
          <a:blip r:embed="rId4"/>
          <a:stretch>
            <a:fillRect/>
          </a:stretch>
        </p:blipFill>
        <p:spPr>
          <a:xfrm>
            <a:off x="562109" y="-17880"/>
            <a:ext cx="11112002" cy="4606064"/>
          </a:xfrm>
          <a:prstGeom prst="rect">
            <a:avLst/>
          </a:prstGeom>
        </p:spPr>
      </p:pic>
    </p:spTree>
    <p:extLst>
      <p:ext uri="{BB962C8B-B14F-4D97-AF65-F5344CB8AC3E}">
        <p14:creationId xmlns:p14="http://schemas.microsoft.com/office/powerpoint/2010/main" val="1721729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Reach Metrics – Other Reach</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32</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graph with a red line and blue line&#10;&#10;Description automatically generated with medium confidence">
            <a:extLst>
              <a:ext uri="{FF2B5EF4-FFF2-40B4-BE49-F238E27FC236}">
                <a16:creationId xmlns:a16="http://schemas.microsoft.com/office/drawing/2014/main" id="{8839B2A6-3FC5-384B-5BBB-18A98D2AFD3D}"/>
              </a:ext>
            </a:extLst>
          </p:cNvPr>
          <p:cNvPicPr>
            <a:picLocks noChangeAspect="1"/>
          </p:cNvPicPr>
          <p:nvPr/>
        </p:nvPicPr>
        <p:blipFill>
          <a:blip r:embed="rId4"/>
          <a:stretch>
            <a:fillRect/>
          </a:stretch>
        </p:blipFill>
        <p:spPr>
          <a:xfrm>
            <a:off x="5738695" y="509570"/>
            <a:ext cx="5956481" cy="5800520"/>
          </a:xfrm>
          <a:prstGeom prst="rect">
            <a:avLst/>
          </a:prstGeom>
        </p:spPr>
      </p:pic>
      <p:graphicFrame>
        <p:nvGraphicFramePr>
          <p:cNvPr id="42" name="Content Placeholder 2">
            <a:extLst>
              <a:ext uri="{FF2B5EF4-FFF2-40B4-BE49-F238E27FC236}">
                <a16:creationId xmlns:a16="http://schemas.microsoft.com/office/drawing/2014/main" id="{819E6CC6-8BF8-1697-55AB-EDF24D541FEB}"/>
              </a:ext>
            </a:extLst>
          </p:cNvPr>
          <p:cNvGraphicFramePr/>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94997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33</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3 engagement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54856" y="3042879"/>
            <a:ext cx="4781574" cy="1010533"/>
          </a:xfrm>
          <a:prstGeom prst="rect">
            <a:avLst/>
          </a:prstGeom>
          <a:noFill/>
        </p:spPr>
        <p:txBody>
          <a:bodyPr wrap="square" numCol="1"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impression</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reach</a:t>
            </a:r>
          </a:p>
        </p:txBody>
      </p:sp>
      <p:pic>
        <p:nvPicPr>
          <p:cNvPr id="12" name="Picture 11" descr="A graph of a box plot&#10;&#10;Description automatically generated">
            <a:extLst>
              <a:ext uri="{FF2B5EF4-FFF2-40B4-BE49-F238E27FC236}">
                <a16:creationId xmlns:a16="http://schemas.microsoft.com/office/drawing/2014/main" id="{647D7ADD-EC61-6DD5-D8B3-F1CB7929B48B}"/>
              </a:ext>
            </a:extLst>
          </p:cNvPr>
          <p:cNvPicPr>
            <a:picLocks noChangeAspect="1"/>
          </p:cNvPicPr>
          <p:nvPr/>
        </p:nvPicPr>
        <p:blipFill>
          <a:blip r:embed="rId4"/>
          <a:stretch>
            <a:fillRect/>
          </a:stretch>
        </p:blipFill>
        <p:spPr>
          <a:xfrm>
            <a:off x="5857875" y="1155002"/>
            <a:ext cx="5857876" cy="4347071"/>
          </a:xfrm>
          <a:prstGeom prst="rect">
            <a:avLst/>
          </a:prstGeom>
        </p:spPr>
      </p:pic>
    </p:spTree>
    <p:extLst>
      <p:ext uri="{BB962C8B-B14F-4D97-AF65-F5344CB8AC3E}">
        <p14:creationId xmlns:p14="http://schemas.microsoft.com/office/powerpoint/2010/main" val="3063521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34</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263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400" dirty="0">
                <a:solidFill>
                  <a:schemeClr val="accent3">
                    <a:lumMod val="25000"/>
                  </a:schemeClr>
                </a:solidFill>
                <a:latin typeface="Abadi" panose="020B0604020104020204" pitchFamily="34" charset="0"/>
              </a:rPr>
              <a:t>Engagement per impressions and engagement per reach reflect the ratio of engagement and impressions/ reach.</a:t>
            </a:r>
          </a:p>
          <a:p>
            <a:pPr marL="0" indent="0" defTabSz="457200">
              <a:lnSpc>
                <a:spcPct val="100000"/>
              </a:lnSpc>
              <a:spcBef>
                <a:spcPts val="700"/>
              </a:spcBef>
              <a:buNone/>
            </a:pPr>
            <a:endParaRPr lang="en-CA" sz="2400" dirty="0">
              <a:solidFill>
                <a:schemeClr val="accent3">
                  <a:lumMod val="25000"/>
                </a:schemeClr>
              </a:solidFill>
              <a:latin typeface="Abadi" panose="020B0604020104020204" pitchFamily="34" charset="0"/>
            </a:endParaRPr>
          </a:p>
        </p:txBody>
      </p:sp>
      <p:pic>
        <p:nvPicPr>
          <p:cNvPr id="11" name="Picture 10" descr="A graph of a graph with blue lines and white text&#10;&#10;Description automatically generated with medium confidence">
            <a:extLst>
              <a:ext uri="{FF2B5EF4-FFF2-40B4-BE49-F238E27FC236}">
                <a16:creationId xmlns:a16="http://schemas.microsoft.com/office/drawing/2014/main" id="{18D3284C-1FE3-D6F0-480D-5952D31B01C4}"/>
              </a:ext>
            </a:extLst>
          </p:cNvPr>
          <p:cNvPicPr>
            <a:picLocks noChangeAspect="1"/>
          </p:cNvPicPr>
          <p:nvPr/>
        </p:nvPicPr>
        <p:blipFill>
          <a:blip r:embed="rId4"/>
          <a:stretch>
            <a:fillRect/>
          </a:stretch>
        </p:blipFill>
        <p:spPr>
          <a:xfrm>
            <a:off x="5696791" y="382392"/>
            <a:ext cx="6136700" cy="5805483"/>
          </a:xfrm>
          <a:prstGeom prst="rect">
            <a:avLst/>
          </a:prstGeom>
        </p:spPr>
      </p:pic>
    </p:spTree>
    <p:extLst>
      <p:ext uri="{BB962C8B-B14F-4D97-AF65-F5344CB8AC3E}">
        <p14:creationId xmlns:p14="http://schemas.microsoft.com/office/powerpoint/2010/main" val="20665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Reaction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35</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04722" y="2019108"/>
            <a:ext cx="4741496" cy="89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None/>
            </a:pPr>
            <a:r>
              <a:rPr lang="en-CA" sz="2000" dirty="0">
                <a:solidFill>
                  <a:schemeClr val="accent3">
                    <a:lumMod val="25000"/>
                  </a:schemeClr>
                </a:solidFill>
                <a:latin typeface="Abadi" panose="020B0604020104020204" pitchFamily="34" charset="0"/>
              </a:rPr>
              <a:t>Reaction metrics provide insights into how users are responding to posted content. There are 8 reaction metrics:</a:t>
            </a:r>
          </a:p>
        </p:txBody>
      </p:sp>
      <p:pic>
        <p:nvPicPr>
          <p:cNvPr id="3" name="Picture 2" descr="A graph of a box plot&#10;&#10;Description automatically generated">
            <a:extLst>
              <a:ext uri="{FF2B5EF4-FFF2-40B4-BE49-F238E27FC236}">
                <a16:creationId xmlns:a16="http://schemas.microsoft.com/office/drawing/2014/main" id="{923B52C1-7A39-1B6D-AF96-41B3E9754F63}"/>
              </a:ext>
            </a:extLst>
          </p:cNvPr>
          <p:cNvPicPr>
            <a:picLocks noChangeAspect="1"/>
          </p:cNvPicPr>
          <p:nvPr/>
        </p:nvPicPr>
        <p:blipFill>
          <a:blip r:embed="rId4"/>
          <a:stretch>
            <a:fillRect/>
          </a:stretch>
        </p:blipFill>
        <p:spPr>
          <a:xfrm>
            <a:off x="5696793" y="382391"/>
            <a:ext cx="6197600" cy="5805484"/>
          </a:xfrm>
          <a:prstGeom prst="rect">
            <a:avLst/>
          </a:prstGeom>
        </p:spPr>
      </p:pic>
      <p:sp>
        <p:nvSpPr>
          <p:cNvPr id="8" name="TextBox 7">
            <a:extLst>
              <a:ext uri="{FF2B5EF4-FFF2-40B4-BE49-F238E27FC236}">
                <a16:creationId xmlns:a16="http://schemas.microsoft.com/office/drawing/2014/main" id="{C9A3E9AE-D334-5674-9D4A-70E4DF28C467}"/>
              </a:ext>
            </a:extLst>
          </p:cNvPr>
          <p:cNvSpPr txBox="1"/>
          <p:nvPr/>
        </p:nvSpPr>
        <p:spPr>
          <a:xfrm>
            <a:off x="616533" y="313741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Love reactions</a:t>
            </a:r>
          </a:p>
          <a:p>
            <a:pPr marL="371475" lvl="1" indent="-142875" defTabSz="457200">
              <a:spcBef>
                <a:spcPts val="700"/>
              </a:spcBef>
              <a:buFont typeface="Arial" panose="020B0604020202020204" pitchFamily="34" charset="0"/>
              <a:buChar char="•"/>
            </a:pPr>
            <a:r>
              <a:rPr lang="en-CA" sz="1600" kern="1200" dirty="0" err="1">
                <a:solidFill>
                  <a:schemeClr val="accent3">
                    <a:lumMod val="25000"/>
                  </a:schemeClr>
                </a:solidFill>
                <a:latin typeface="Abadi" panose="020B0604020104020204" pitchFamily="34" charset="0"/>
              </a:rPr>
              <a:t>Haha</a:t>
            </a:r>
            <a:r>
              <a:rPr lang="en-CA" sz="1600" kern="1200" dirty="0">
                <a:solidFill>
                  <a:schemeClr val="accent3">
                    <a:lumMod val="25000"/>
                  </a:schemeClr>
                </a:solidFill>
                <a:latin typeface="Abadi" panose="020B0604020104020204" pitchFamily="34" charset="0"/>
              </a:rPr>
              <a:t>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Wow reactions</a:t>
            </a:r>
          </a:p>
          <a:p>
            <a:pPr marL="371475" lvl="1" indent="-142875" defTabSz="457200">
              <a:spcBef>
                <a:spcPts val="700"/>
              </a:spcBef>
              <a:buFont typeface="Arial" panose="020B0604020202020204" pitchFamily="34" charset="0"/>
              <a:buChar char="•"/>
            </a:pPr>
            <a:r>
              <a:rPr lang="en-CA" sz="1600" dirty="0">
                <a:solidFill>
                  <a:schemeClr val="accent3">
                    <a:lumMod val="25000"/>
                  </a:schemeClr>
                </a:solidFill>
                <a:latin typeface="Abadi" panose="020B0604020104020204" pitchFamily="34" charset="0"/>
              </a:rPr>
              <a:t>Sad reactions</a:t>
            </a:r>
            <a:endParaRPr lang="en-CA" sz="1600" kern="1200" dirty="0">
              <a:solidFill>
                <a:schemeClr val="accent3">
                  <a:lumMod val="25000"/>
                </a:schemeClr>
              </a:solidFill>
              <a:latin typeface="Abadi" panose="020B0604020104020204" pitchFamily="34" charset="0"/>
            </a:endParaRP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Angry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Unique reactions</a:t>
            </a:r>
          </a:p>
        </p:txBody>
      </p:sp>
      <p:sp>
        <p:nvSpPr>
          <p:cNvPr id="9" name="TextBox 8">
            <a:extLst>
              <a:ext uri="{FF2B5EF4-FFF2-40B4-BE49-F238E27FC236}">
                <a16:creationId xmlns:a16="http://schemas.microsoft.com/office/drawing/2014/main" id="{60F3DBC7-D61D-F970-7FE9-E34F72989B1D}"/>
              </a:ext>
            </a:extLst>
          </p:cNvPr>
          <p:cNvSpPr txBox="1"/>
          <p:nvPr/>
        </p:nvSpPr>
        <p:spPr>
          <a:xfrm>
            <a:off x="645065" y="4740969"/>
            <a:ext cx="4282982" cy="646331"/>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reactions and likes, other reaction metrics are only collected by Facebook.</a:t>
            </a:r>
          </a:p>
        </p:txBody>
      </p:sp>
    </p:spTree>
    <p:extLst>
      <p:ext uri="{BB962C8B-B14F-4D97-AF65-F5344CB8AC3E}">
        <p14:creationId xmlns:p14="http://schemas.microsoft.com/office/powerpoint/2010/main" val="3146169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Reaction Metrics – Reactions vs. Likes</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Users use likes to express positive reaction to a post. Reactions allow users to express a wider range of engagement a range of emotions in response to content.</a:t>
            </a:r>
          </a:p>
          <a:p>
            <a:pPr>
              <a:spcBef>
                <a:spcPts val="700"/>
              </a:spcBef>
            </a:pPr>
            <a:r>
              <a:rPr lang="en-US" sz="1800" dirty="0">
                <a:latin typeface="Abadi" panose="020B0604020104020204" pitchFamily="34" charset="0"/>
              </a:rPr>
              <a:t> In our dataset, reactions and likes are identical.</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2" name="Picture 1" descr="A graph of a graph and a graph of a graph&#10;&#10;Description automatically generated">
            <a:extLst>
              <a:ext uri="{FF2B5EF4-FFF2-40B4-BE49-F238E27FC236}">
                <a16:creationId xmlns:a16="http://schemas.microsoft.com/office/drawing/2014/main" id="{941EC1B7-74E2-C905-3663-75BB121DBFDD}"/>
              </a:ext>
            </a:extLst>
          </p:cNvPr>
          <p:cNvPicPr>
            <a:picLocks noChangeAspect="1"/>
          </p:cNvPicPr>
          <p:nvPr/>
        </p:nvPicPr>
        <p:blipFill>
          <a:blip r:embed="rId4"/>
          <a:stretch>
            <a:fillRect/>
          </a:stretch>
        </p:blipFill>
        <p:spPr>
          <a:xfrm>
            <a:off x="517887" y="0"/>
            <a:ext cx="11156223" cy="4588184"/>
          </a:xfrm>
          <a:prstGeom prst="rect">
            <a:avLst/>
          </a:prstGeom>
        </p:spPr>
      </p:pic>
    </p:spTree>
    <p:extLst>
      <p:ext uri="{BB962C8B-B14F-4D97-AF65-F5344CB8AC3E}">
        <p14:creationId xmlns:p14="http://schemas.microsoft.com/office/powerpoint/2010/main" val="3232715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Reaction Metrics – Other Reactions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5278066" cy="3979585"/>
          </a:xfrm>
          <a:prstGeom prst="rect">
            <a:avLst/>
          </a:prstGeom>
        </p:spPr>
        <p:txBody>
          <a:bodyPr vert="horz" lIns="91440" tIns="45720" rIns="91440" bIns="45720" rtlCol="0" anchor="ctr">
            <a:normAutofit/>
          </a:bodyPr>
          <a:lstStyle/>
          <a:p>
            <a:pPr>
              <a:spcBef>
                <a:spcPts val="700"/>
              </a:spcBef>
            </a:pPr>
            <a:r>
              <a:rPr lang="en-US" sz="2000" dirty="0">
                <a:latin typeface="Abadi" panose="020B0604020104020204" pitchFamily="34" charset="0"/>
              </a:rPr>
              <a:t>Apart from love and wow reactions, other reaction metrics have seen an increase in values over time.</a:t>
            </a:r>
          </a:p>
          <a:p>
            <a:pPr>
              <a:spcBef>
                <a:spcPts val="700"/>
              </a:spcBef>
            </a:pPr>
            <a:r>
              <a:rPr lang="en-US" sz="2000" dirty="0">
                <a:latin typeface="Abadi" panose="020B0604020104020204" pitchFamily="34" charset="0"/>
              </a:rPr>
              <a:t>Given the relationship between reactions and engagements, this may imply that the poster’s followers have become more engaging.</a:t>
            </a:r>
          </a:p>
          <a:p>
            <a:pPr>
              <a:spcBef>
                <a:spcPts val="700"/>
              </a:spcBef>
            </a:pPr>
            <a:r>
              <a:rPr lang="en-US" sz="2000" dirty="0">
                <a:latin typeface="Abadi" panose="020B0604020104020204" pitchFamily="34" charset="0"/>
              </a:rPr>
              <a:t>The highest trend increases are from sad and angry reactions. When compared to the word cloud of hashtags from posts with sad reactions greater than the trendline, the cause of this increase is unclear. </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words&#10;&#10;Description automatically generated">
            <a:extLst>
              <a:ext uri="{FF2B5EF4-FFF2-40B4-BE49-F238E27FC236}">
                <a16:creationId xmlns:a16="http://schemas.microsoft.com/office/drawing/2014/main" id="{7CB20222-67CB-0F13-EF47-1C662F293C0A}"/>
              </a:ext>
            </a:extLst>
          </p:cNvPr>
          <p:cNvPicPr>
            <a:picLocks noChangeAspect="1"/>
          </p:cNvPicPr>
          <p:nvPr/>
        </p:nvPicPr>
        <p:blipFill>
          <a:blip r:embed="rId3"/>
          <a:stretch>
            <a:fillRect/>
          </a:stretch>
        </p:blipFill>
        <p:spPr>
          <a:xfrm>
            <a:off x="6849980" y="356813"/>
            <a:ext cx="4751301" cy="2924222"/>
          </a:xfrm>
          <a:prstGeom prst="rect">
            <a:avLst/>
          </a:prstGeom>
        </p:spPr>
      </p:pic>
      <p:sp>
        <p:nvSpPr>
          <p:cNvPr id="42" name="Rectangle 4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graphs showing different reaction&#10;&#10;Description automatically generated">
            <a:extLst>
              <a:ext uri="{FF2B5EF4-FFF2-40B4-BE49-F238E27FC236}">
                <a16:creationId xmlns:a16="http://schemas.microsoft.com/office/drawing/2014/main" id="{74753F38-2656-B13F-9300-DEB1FC346939}"/>
              </a:ext>
            </a:extLst>
          </p:cNvPr>
          <p:cNvPicPr>
            <a:picLocks noChangeAspect="1"/>
          </p:cNvPicPr>
          <p:nvPr/>
        </p:nvPicPr>
        <p:blipFill>
          <a:blip r:embed="rId4"/>
          <a:stretch>
            <a:fillRect/>
          </a:stretch>
        </p:blipFill>
        <p:spPr>
          <a:xfrm>
            <a:off x="6849686" y="3504843"/>
            <a:ext cx="4845488" cy="292358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4265730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Activity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a:bodyPr>
          <a:lstStyle/>
          <a:p>
            <a:pPr marL="0" indent="0">
              <a:spcBef>
                <a:spcPts val="700"/>
              </a:spcBef>
              <a:buNone/>
            </a:pPr>
            <a:r>
              <a:rPr lang="en-US" sz="1900" dirty="0">
                <a:latin typeface="Abadi" panose="020B0604020104020204" pitchFamily="34" charset="0"/>
              </a:rPr>
              <a:t>There are 13 activity metrics. Comments is the only metric common to all and shares is collected by all but Instagram.</a:t>
            </a:r>
          </a:p>
          <a:p>
            <a:pPr marL="0" indent="0">
              <a:spcBef>
                <a:spcPts val="700"/>
              </a:spcBef>
              <a:buNone/>
            </a:pPr>
            <a:endParaRPr lang="en-US" sz="1900" dirty="0">
              <a:latin typeface="Abadi" panose="020B0604020104020204" pitchFamily="34" charset="0"/>
            </a:endParaRPr>
          </a:p>
          <a:p>
            <a:pPr marL="0" indent="0">
              <a:spcBef>
                <a:spcPts val="700"/>
              </a:spcBef>
              <a:buNone/>
            </a:pPr>
            <a:r>
              <a:rPr lang="en-US" sz="1900" dirty="0">
                <a:latin typeface="Abadi" panose="020B0604020104020204" pitchFamily="34" charset="0"/>
              </a:rPr>
              <a:t>Segmented by network, the activity metrics are:</a:t>
            </a:r>
          </a:p>
          <a:p>
            <a:pPr>
              <a:spcBef>
                <a:spcPts val="700"/>
              </a:spcBef>
            </a:pPr>
            <a:r>
              <a:rPr lang="en-US" sz="1900" dirty="0">
                <a:latin typeface="Abadi" panose="020B0604020104020204" pitchFamily="34" charset="0"/>
              </a:rPr>
              <a:t>Facebook – answers, negative feedback, unique comments, unique shares, unique answers, &amp; unique negative feedback.</a:t>
            </a:r>
          </a:p>
          <a:p>
            <a:pPr>
              <a:spcBef>
                <a:spcPts val="700"/>
              </a:spcBef>
            </a:pPr>
            <a:r>
              <a:rPr lang="en-US" sz="1900" dirty="0">
                <a:latin typeface="Abadi" panose="020B0604020104020204" pitchFamily="34" charset="0"/>
              </a:rPr>
              <a:t>Twitter – other engagements, app opens, follows from post, &amp; unfollows from post.</a:t>
            </a:r>
          </a:p>
          <a:p>
            <a:pPr>
              <a:spcBef>
                <a:spcPts val="700"/>
              </a:spcBef>
            </a:pPr>
            <a:r>
              <a:rPr lang="en-US" sz="1900" dirty="0">
                <a:latin typeface="Abadi" panose="020B0604020104020204" pitchFamily="34" charset="0"/>
              </a:rPr>
              <a:t>Instagram – saves.</a:t>
            </a:r>
          </a:p>
        </p:txBody>
      </p:sp>
      <p:pic>
        <p:nvPicPr>
          <p:cNvPr id="9" name="Picture 8" descr="A graph of activity based metrics&#10;&#10;Description automatically generated">
            <a:extLst>
              <a:ext uri="{FF2B5EF4-FFF2-40B4-BE49-F238E27FC236}">
                <a16:creationId xmlns:a16="http://schemas.microsoft.com/office/drawing/2014/main" id="{F5B3254E-BEF8-A63C-0E70-9049D08A2EBD}"/>
              </a:ext>
            </a:extLst>
          </p:cNvPr>
          <p:cNvPicPr>
            <a:picLocks noChangeAspect="1"/>
          </p:cNvPicPr>
          <p:nvPr/>
        </p:nvPicPr>
        <p:blipFill>
          <a:blip r:embed="rId3"/>
          <a:stretch>
            <a:fillRect/>
          </a:stretch>
        </p:blipFill>
        <p:spPr>
          <a:xfrm>
            <a:off x="5911532" y="2373086"/>
            <a:ext cx="5150277" cy="3673151"/>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9097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Comments &amp; Shares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39</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Comments &amp; shares are slightly correlated. The extension along the 0-axis may represent values from Instagram which does not collect shares data.</a:t>
            </a:r>
          </a:p>
          <a:p>
            <a:pPr defTabSz="457200">
              <a:lnSpc>
                <a:spcPct val="100000"/>
              </a:lnSpc>
              <a:spcBef>
                <a:spcPts val="700"/>
              </a:spcBef>
            </a:pPr>
            <a:r>
              <a:rPr lang="en-CA" sz="2300" dirty="0">
                <a:solidFill>
                  <a:schemeClr val="accent3">
                    <a:lumMod val="25000"/>
                  </a:schemeClr>
                </a:solidFill>
                <a:latin typeface="Abadi" panose="020B0604020104020204" pitchFamily="34" charset="0"/>
              </a:rPr>
              <a:t>The trend of comments and shares are similar, however posts on average have more comments than shares.</a:t>
            </a:r>
          </a:p>
        </p:txBody>
      </p:sp>
      <p:pic>
        <p:nvPicPr>
          <p:cNvPr id="3" name="Picture 2" descr="A graph showing a red line and a blue line&#10;&#10;Description automatically generated">
            <a:extLst>
              <a:ext uri="{FF2B5EF4-FFF2-40B4-BE49-F238E27FC236}">
                <a16:creationId xmlns:a16="http://schemas.microsoft.com/office/drawing/2014/main" id="{3E803D3C-B493-973C-3E59-2D6B7B85D0B6}"/>
              </a:ext>
            </a:extLst>
          </p:cNvPr>
          <p:cNvPicPr>
            <a:picLocks noChangeAspect="1"/>
          </p:cNvPicPr>
          <p:nvPr/>
        </p:nvPicPr>
        <p:blipFill>
          <a:blip r:embed="rId4"/>
          <a:stretch>
            <a:fillRect/>
          </a:stretch>
        </p:blipFill>
        <p:spPr>
          <a:xfrm>
            <a:off x="5696790" y="338538"/>
            <a:ext cx="6184975" cy="5931633"/>
          </a:xfrm>
          <a:prstGeom prst="rect">
            <a:avLst/>
          </a:prstGeom>
        </p:spPr>
      </p:pic>
    </p:spTree>
    <p:extLst>
      <p:ext uri="{BB962C8B-B14F-4D97-AF65-F5344CB8AC3E}">
        <p14:creationId xmlns:p14="http://schemas.microsoft.com/office/powerpoint/2010/main" val="338189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45029" y="2524721"/>
            <a:ext cx="4991629" cy="36771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background and context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Playhouse Communication is one of Nigeria's leading digital marketing agencies. They combine design and media planning with cutting-edge tech solutions to reimagine what marketing is all about. </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The goal of the project is to decode a treasure trove of social media data for one of their high-profile clients and transform it into game-changing insights.</a:t>
            </a:r>
          </a:p>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Deliverables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determine responses to Key Questions derived during Exploratory Analysis.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use Statistical Analysis to test whether the hypothesis raised from charts are significant and these relationships truly exist.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Make recommendations based on insights generated from Exploratory and Statistical Analysis.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at">
            <a:extLst>
              <a:ext uri="{FF2B5EF4-FFF2-40B4-BE49-F238E27FC236}">
                <a16:creationId xmlns:a16="http://schemas.microsoft.com/office/drawing/2014/main" id="{62018AC7-AF1D-E897-AE24-07DA0D9B8D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5225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40</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Trend in answers is on a decline while trends in negative feedback is on the rise.</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Unique comments are also rising while unique shares are declining.</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This may be the result of changing algorithms and user patterns.</a:t>
            </a:r>
          </a:p>
        </p:txBody>
      </p:sp>
      <p:pic>
        <p:nvPicPr>
          <p:cNvPr id="9" name="Picture 8" descr="A graph of different trends&#10;&#10;Description automatically generated with medium confidence">
            <a:extLst>
              <a:ext uri="{FF2B5EF4-FFF2-40B4-BE49-F238E27FC236}">
                <a16:creationId xmlns:a16="http://schemas.microsoft.com/office/drawing/2014/main" id="{22B3EBC6-8C9D-0ECA-43AE-E478B5497441}"/>
              </a:ext>
            </a:extLst>
          </p:cNvPr>
          <p:cNvPicPr>
            <a:picLocks noChangeAspect="1"/>
          </p:cNvPicPr>
          <p:nvPr/>
        </p:nvPicPr>
        <p:blipFill>
          <a:blip r:embed="rId4"/>
          <a:stretch>
            <a:fillRect/>
          </a:stretch>
        </p:blipFill>
        <p:spPr>
          <a:xfrm>
            <a:off x="5745069" y="354959"/>
            <a:ext cx="6136696" cy="5915212"/>
          </a:xfrm>
          <a:prstGeom prst="rect">
            <a:avLst/>
          </a:prstGeom>
        </p:spPr>
      </p:pic>
    </p:spTree>
    <p:extLst>
      <p:ext uri="{BB962C8B-B14F-4D97-AF65-F5344CB8AC3E}">
        <p14:creationId xmlns:p14="http://schemas.microsoft.com/office/powerpoint/2010/main" val="1798031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Twitter</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79873"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41</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072392"/>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600" dirty="0">
                <a:solidFill>
                  <a:schemeClr val="accent3">
                    <a:lumMod val="25000"/>
                  </a:schemeClr>
                </a:solidFill>
                <a:latin typeface="Abadi" panose="020B0604020104020204" pitchFamily="34" charset="0"/>
              </a:rPr>
              <a:t>Trends from all twitter activity metrics are on the decline except unfollows from post which is on the incline.</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is likely due to changing user behaviour on the platform.</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may be the result of changing algorithms and user patterns.</a:t>
            </a:r>
          </a:p>
        </p:txBody>
      </p:sp>
      <p:pic>
        <p:nvPicPr>
          <p:cNvPr id="3" name="Picture 2" descr="A group of graphs showing trends&#10;&#10;Description automatically generated">
            <a:extLst>
              <a:ext uri="{FF2B5EF4-FFF2-40B4-BE49-F238E27FC236}">
                <a16:creationId xmlns:a16="http://schemas.microsoft.com/office/drawing/2014/main" id="{44062A1C-A588-3184-618F-712198007B55}"/>
              </a:ext>
            </a:extLst>
          </p:cNvPr>
          <p:cNvPicPr>
            <a:picLocks noChangeAspect="1"/>
          </p:cNvPicPr>
          <p:nvPr/>
        </p:nvPicPr>
        <p:blipFill>
          <a:blip r:embed="rId4"/>
          <a:stretch>
            <a:fillRect/>
          </a:stretch>
        </p:blipFill>
        <p:spPr>
          <a:xfrm>
            <a:off x="5745068" y="409823"/>
            <a:ext cx="6136697" cy="5860348"/>
          </a:xfrm>
          <a:prstGeom prst="rect">
            <a:avLst/>
          </a:prstGeom>
        </p:spPr>
      </p:pic>
    </p:spTree>
    <p:extLst>
      <p:ext uri="{BB962C8B-B14F-4D97-AF65-F5344CB8AC3E}">
        <p14:creationId xmlns:p14="http://schemas.microsoft.com/office/powerpoint/2010/main" val="2869374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Instagram</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67087" y="6518700"/>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42</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Instagram saves are on the increase on the average despite a decline from the upward trend peak in 2019.</a:t>
            </a:r>
          </a:p>
        </p:txBody>
      </p:sp>
      <p:pic>
        <p:nvPicPr>
          <p:cNvPr id="7" name="Picture 6" descr="A graph with blue dots and red lines&#10;&#10;Description automatically generated">
            <a:extLst>
              <a:ext uri="{FF2B5EF4-FFF2-40B4-BE49-F238E27FC236}">
                <a16:creationId xmlns:a16="http://schemas.microsoft.com/office/drawing/2014/main" id="{757974F4-AB94-1077-535F-4C6A7A7A4F44}"/>
              </a:ext>
            </a:extLst>
          </p:cNvPr>
          <p:cNvPicPr>
            <a:picLocks noChangeAspect="1"/>
          </p:cNvPicPr>
          <p:nvPr/>
        </p:nvPicPr>
        <p:blipFill>
          <a:blip r:embed="rId4"/>
          <a:stretch>
            <a:fillRect/>
          </a:stretch>
        </p:blipFill>
        <p:spPr>
          <a:xfrm>
            <a:off x="5696790" y="354959"/>
            <a:ext cx="6184975" cy="5915212"/>
          </a:xfrm>
          <a:prstGeom prst="rect">
            <a:avLst/>
          </a:prstGeom>
        </p:spPr>
      </p:pic>
    </p:spTree>
    <p:extLst>
      <p:ext uri="{BB962C8B-B14F-4D97-AF65-F5344CB8AC3E}">
        <p14:creationId xmlns:p14="http://schemas.microsoft.com/office/powerpoint/2010/main" val="1337819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accent1">
                    <a:lumMod val="75000"/>
                  </a:schemeClr>
                </a:solidFill>
                <a:latin typeface="Abadi" panose="020B0604020104020204" pitchFamily="34" charset="0"/>
                <a:ea typeface="+mj-ea"/>
                <a:cs typeface="+mj-cs"/>
              </a:rPr>
              <a:t>Click Metrics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193" y="2190432"/>
            <a:ext cx="4559425" cy="3979585"/>
          </a:xfrm>
          <a:prstGeom prst="rect">
            <a:avLst/>
          </a:prstGeom>
        </p:spPr>
        <p:txBody>
          <a:bodyPr vert="horz" lIns="91440" tIns="45720" rIns="91440" bIns="45720" rtlCol="0" anchor="ctr">
            <a:normAutofit/>
          </a:bodyPr>
          <a:lstStyle/>
          <a:p>
            <a:pPr marL="0" indent="0">
              <a:spcBef>
                <a:spcPts val="700"/>
              </a:spcBef>
              <a:buNone/>
            </a:pPr>
            <a:r>
              <a:rPr lang="en-US" sz="1700" dirty="0">
                <a:latin typeface="Abadi" panose="020B0604020104020204" pitchFamily="34" charset="0"/>
              </a:rPr>
              <a:t>There are 15 click metrics. Instagram does not collect any click metrics. Of the remaining network, link clicks and all clicks are tracked by all of them.</a:t>
            </a:r>
          </a:p>
          <a:p>
            <a:pPr marL="0" indent="0">
              <a:spcBef>
                <a:spcPts val="700"/>
              </a:spcBef>
              <a:buNone/>
            </a:pPr>
            <a:endParaRPr lang="en-US" sz="1700" dirty="0">
              <a:latin typeface="Abadi" panose="020B0604020104020204" pitchFamily="34" charset="0"/>
            </a:endParaRPr>
          </a:p>
          <a:p>
            <a:pPr marL="0" indent="0">
              <a:spcBef>
                <a:spcPts val="700"/>
              </a:spcBef>
              <a:buNone/>
            </a:pPr>
            <a:r>
              <a:rPr lang="en-US" sz="1700" dirty="0">
                <a:latin typeface="Abadi" panose="020B0604020104020204" pitchFamily="34" charset="0"/>
              </a:rPr>
              <a:t>Segmented by network, the click metrics are:</a:t>
            </a:r>
          </a:p>
          <a:p>
            <a:pPr>
              <a:spcBef>
                <a:spcPts val="700"/>
              </a:spcBef>
            </a:pPr>
            <a:r>
              <a:rPr lang="en-US" sz="1700" dirty="0">
                <a:latin typeface="Abadi" panose="020B0604020104020204" pitchFamily="34" charset="0"/>
              </a:rPr>
              <a:t>Facebook – other post clicks, post photo view clicks, post video play clicks, unique post clicks, unique post link clicks, unique post photo view clicks, unique post video play clicks &amp; unique other post clicks.</a:t>
            </a:r>
          </a:p>
          <a:p>
            <a:pPr>
              <a:spcBef>
                <a:spcPts val="700"/>
              </a:spcBef>
            </a:pPr>
            <a:r>
              <a:rPr lang="en-US" sz="1700" dirty="0">
                <a:latin typeface="Abadi" panose="020B0604020104020204" pitchFamily="34" charset="0"/>
              </a:rPr>
              <a:t>Twitter – other post clicks, post media clicks, post hashtag clicks, post detail expand clicks, profile clicks &amp; </a:t>
            </a:r>
            <a:r>
              <a:rPr lang="en-US" sz="1700" dirty="0" err="1">
                <a:latin typeface="Abadi" panose="020B0604020104020204" pitchFamily="34" charset="0"/>
              </a:rPr>
              <a:t>bit.ly</a:t>
            </a:r>
            <a:r>
              <a:rPr lang="en-US" sz="1700" dirty="0">
                <a:latin typeface="Abadi" panose="020B0604020104020204" pitchFamily="34" charset="0"/>
              </a:rPr>
              <a:t> link clicks.</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43</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graph of a graph with a number of click-based metrics&#10;&#10;Description automatically generated">
            <a:extLst>
              <a:ext uri="{FF2B5EF4-FFF2-40B4-BE49-F238E27FC236}">
                <a16:creationId xmlns:a16="http://schemas.microsoft.com/office/drawing/2014/main" id="{0CE3D786-ED68-A842-4624-DF43DD448C1E}"/>
              </a:ext>
            </a:extLst>
          </p:cNvPr>
          <p:cNvPicPr>
            <a:picLocks noChangeAspect="1"/>
          </p:cNvPicPr>
          <p:nvPr/>
        </p:nvPicPr>
        <p:blipFill>
          <a:blip r:embed="rId4"/>
          <a:stretch>
            <a:fillRect/>
          </a:stretch>
        </p:blipFill>
        <p:spPr>
          <a:xfrm>
            <a:off x="5787702" y="509570"/>
            <a:ext cx="5843743" cy="5807144"/>
          </a:xfrm>
          <a:prstGeom prst="rect">
            <a:avLst/>
          </a:prstGeom>
        </p:spPr>
      </p:pic>
    </p:spTree>
    <p:extLst>
      <p:ext uri="{BB962C8B-B14F-4D97-AF65-F5344CB8AC3E}">
        <p14:creationId xmlns:p14="http://schemas.microsoft.com/office/powerpoint/2010/main" val="1841227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Click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86170"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44</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The trend for clicks on posts (possibly to read more) is on the rise, but the trend for link and video post clicks are on the decline.</a:t>
            </a:r>
          </a:p>
          <a:p>
            <a:pPr>
              <a:spcBef>
                <a:spcPts val="700"/>
              </a:spcBef>
            </a:pPr>
            <a:r>
              <a:rPr lang="en-US" sz="1800" dirty="0">
                <a:latin typeface="Abadi" panose="020B0604020104020204" pitchFamily="34" charset="0"/>
              </a:rPr>
              <a:t>This may be because the poster’s Facebook fans either prefer text posts to video / link posts and/ or text posts are cheaper on user data than other posts.</a:t>
            </a:r>
          </a:p>
          <a:p>
            <a:pPr>
              <a:spcBef>
                <a:spcPts val="700"/>
              </a:spcBef>
            </a:pPr>
            <a:r>
              <a:rPr lang="en-US" sz="1800" dirty="0">
                <a:latin typeface="Abadi" panose="020B0604020104020204" pitchFamily="34" charset="0"/>
              </a:rPr>
              <a:t>The poster must have a posting strategy for each social media network that includes how its user base engages with the platform.</a:t>
            </a:r>
          </a:p>
          <a:p>
            <a:pPr defTabSz="457200">
              <a:lnSpc>
                <a:spcPct val="100000"/>
              </a:lnSpc>
              <a:spcBef>
                <a:spcPts val="700"/>
              </a:spcBef>
            </a:pPr>
            <a:endParaRPr lang="en-CA" sz="18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4D16C673-4234-95CD-ACE3-C8DCE4F8FD9B}"/>
              </a:ext>
            </a:extLst>
          </p:cNvPr>
          <p:cNvPicPr>
            <a:picLocks noChangeAspect="1"/>
          </p:cNvPicPr>
          <p:nvPr/>
        </p:nvPicPr>
        <p:blipFill>
          <a:blip r:embed="rId4"/>
          <a:stretch>
            <a:fillRect/>
          </a:stretch>
        </p:blipFill>
        <p:spPr>
          <a:xfrm>
            <a:off x="5696791" y="354959"/>
            <a:ext cx="6184973" cy="5915212"/>
          </a:xfrm>
          <a:prstGeom prst="rect">
            <a:avLst/>
          </a:prstGeom>
        </p:spPr>
      </p:pic>
    </p:spTree>
    <p:extLst>
      <p:ext uri="{BB962C8B-B14F-4D97-AF65-F5344CB8AC3E}">
        <p14:creationId xmlns:p14="http://schemas.microsoft.com/office/powerpoint/2010/main" val="1389804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Click Metrics – Twitter</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Most twitter click trends are flat. </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Media clicks trend is on the decline, facing a sharp decline from 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Hashtag clicks is trending slightly upward, which is line with how users use Twitter.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45</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9" name="Picture 8" descr="A graph of different trends&#10;&#10;Description automatically generated with medium confidence">
            <a:extLst>
              <a:ext uri="{FF2B5EF4-FFF2-40B4-BE49-F238E27FC236}">
                <a16:creationId xmlns:a16="http://schemas.microsoft.com/office/drawing/2014/main" id="{6B5BF252-9BBB-06B7-CA8C-DA7B91B610B7}"/>
              </a:ext>
            </a:extLst>
          </p:cNvPr>
          <p:cNvPicPr>
            <a:picLocks noChangeAspect="1"/>
          </p:cNvPicPr>
          <p:nvPr/>
        </p:nvPicPr>
        <p:blipFill>
          <a:blip r:embed="rId4"/>
          <a:stretch>
            <a:fillRect/>
          </a:stretch>
        </p:blipFill>
        <p:spPr>
          <a:xfrm>
            <a:off x="533400" y="-2540"/>
            <a:ext cx="11216234" cy="4588184"/>
          </a:xfrm>
          <a:prstGeom prst="rect">
            <a:avLst/>
          </a:prstGeom>
        </p:spPr>
      </p:pic>
    </p:spTree>
    <p:extLst>
      <p:ext uri="{BB962C8B-B14F-4D97-AF65-F5344CB8AC3E}">
        <p14:creationId xmlns:p14="http://schemas.microsoft.com/office/powerpoint/2010/main" val="52941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User-Based Metrics</a:t>
            </a:r>
          </a:p>
        </p:txBody>
      </p:sp>
      <p:sp>
        <p:nvSpPr>
          <p:cNvPr id="26" name="Rectangle 2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facebook trend&#10;&#10;Description automatically generated with medium confidence">
            <a:extLst>
              <a:ext uri="{FF2B5EF4-FFF2-40B4-BE49-F238E27FC236}">
                <a16:creationId xmlns:a16="http://schemas.microsoft.com/office/drawing/2014/main" id="{D864F426-79C7-6A7E-7557-9825CD495A62}"/>
              </a:ext>
            </a:extLst>
          </p:cNvPr>
          <p:cNvPicPr>
            <a:picLocks noChangeAspect="1"/>
          </p:cNvPicPr>
          <p:nvPr/>
        </p:nvPicPr>
        <p:blipFill>
          <a:blip r:embed="rId3"/>
          <a:stretch>
            <a:fillRect/>
          </a:stretch>
        </p:blipFill>
        <p:spPr>
          <a:xfrm>
            <a:off x="1122289" y="364143"/>
            <a:ext cx="4568616" cy="3426462"/>
          </a:xfrm>
          <a:prstGeom prst="rect">
            <a:avLst/>
          </a:prstGeom>
        </p:spPr>
      </p:pic>
      <p:pic>
        <p:nvPicPr>
          <p:cNvPr id="7" name="Picture 6" descr="A graph of a box plot&#10;&#10;Description automatically generated">
            <a:extLst>
              <a:ext uri="{FF2B5EF4-FFF2-40B4-BE49-F238E27FC236}">
                <a16:creationId xmlns:a16="http://schemas.microsoft.com/office/drawing/2014/main" id="{D270BDEF-AF0B-4624-2040-713DB64F116A}"/>
              </a:ext>
            </a:extLst>
          </p:cNvPr>
          <p:cNvPicPr>
            <a:picLocks noChangeAspect="1"/>
          </p:cNvPicPr>
          <p:nvPr/>
        </p:nvPicPr>
        <p:blipFill>
          <a:blip r:embed="rId4"/>
          <a:stretch>
            <a:fillRect/>
          </a:stretch>
        </p:blipFill>
        <p:spPr>
          <a:xfrm>
            <a:off x="6297264" y="457201"/>
            <a:ext cx="5136795" cy="3333404"/>
          </a:xfrm>
          <a:prstGeom prst="rect">
            <a:avLst/>
          </a:prstGeom>
        </p:spPr>
      </p:pic>
      <p:sp>
        <p:nvSpPr>
          <p:cNvPr id="30" name="Rectangle 2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User based metrics are only tracked by Facebook.</a:t>
            </a:r>
          </a:p>
          <a:p>
            <a:pPr>
              <a:spcBef>
                <a:spcPts val="1400"/>
              </a:spcBef>
            </a:pPr>
            <a:r>
              <a:rPr lang="en-US" sz="1700" dirty="0">
                <a:latin typeface="Abadi" panose="020B0604020104020204" pitchFamily="34" charset="0"/>
              </a:rPr>
              <a:t>All these metrics are on an upward trajectory, implying that the poster’s followers are increasingly engaging with the content on its page.</a:t>
            </a:r>
          </a:p>
          <a:p>
            <a:pPr>
              <a:spcBef>
                <a:spcPts val="1400"/>
              </a:spcBef>
            </a:pPr>
            <a:r>
              <a:rPr lang="en-US" sz="1700" dirty="0">
                <a:latin typeface="Abadi" panose="020B0604020104020204" pitchFamily="34" charset="0"/>
              </a:rPr>
              <a:t>Across all metrics, there is a significant spike in values between 2018 and 2020. This reflects a trend across many other metrics.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041856" y="2944090"/>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Video Metrics</a:t>
            </a:r>
          </a:p>
        </p:txBody>
      </p:sp>
      <p:sp>
        <p:nvSpPr>
          <p:cNvPr id="13"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75262" y="6545630"/>
            <a:ext cx="1420884" cy="208035"/>
          </a:xfrm>
        </p:spPr>
        <p:txBody>
          <a:bodyPr/>
          <a:lstStyle/>
          <a:p>
            <a:pPr defTabSz="466344">
              <a:spcAft>
                <a:spcPts val="600"/>
              </a:spcAft>
            </a:pPr>
            <a:fld id="{5075537C-CA84-1446-933C-8E9D027F9201}" type="slidenum">
              <a:rPr lang="en-US" sz="816" kern="1200">
                <a:solidFill>
                  <a:srgbClr val="1C7DDB"/>
                </a:solidFill>
                <a:latin typeface="Abadi" panose="020B0604020104020204" pitchFamily="34" charset="0"/>
                <a:ea typeface="+mn-ea"/>
                <a:cs typeface="+mn-cs"/>
              </a:rPr>
              <a:pPr defTabSz="466344">
                <a:spcAft>
                  <a:spcPts val="600"/>
                </a:spcAft>
              </a:pPr>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499" y="572531"/>
            <a:ext cx="5047884" cy="719556"/>
          </a:xfrm>
          <a:prstGeom prst="rect">
            <a:avLst/>
          </a:prstGeom>
        </p:spPr>
        <p:txBody>
          <a:bodyPr>
            <a:normAutofit lnSpcReduction="10000"/>
          </a:bodyPr>
          <a:lstStyle/>
          <a:p>
            <a:pPr marL="116586" indent="-116586" defTabSz="466344">
              <a:lnSpc>
                <a:spcPct val="100000"/>
              </a:lnSpc>
              <a:spcBef>
                <a:spcPts val="714"/>
              </a:spcBef>
            </a:pPr>
            <a:r>
              <a:rPr lang="en-US" sz="1400" kern="1200" dirty="0">
                <a:solidFill>
                  <a:schemeClr val="accent3">
                    <a:lumMod val="25000"/>
                  </a:schemeClr>
                </a:solidFill>
                <a:latin typeface="Abadi" panose="020B0604020104020204" pitchFamily="34" charset="0"/>
                <a:ea typeface="+mn-ea"/>
                <a:cs typeface="+mn-cs"/>
              </a:rPr>
              <a:t>There are 32 video metrics all of which are tracked by Facebook except media views, which is only tracked by Twitter.</a:t>
            </a:r>
            <a:endParaRPr lang="en-US" sz="14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BBA5E49C-B40D-DF1F-F57D-32E15D4ECF70}"/>
              </a:ext>
            </a:extLst>
          </p:cNvPr>
          <p:cNvPicPr>
            <a:picLocks noChangeAspect="1"/>
          </p:cNvPicPr>
          <p:nvPr/>
        </p:nvPicPr>
        <p:blipFill>
          <a:blip r:embed="rId3"/>
          <a:stretch>
            <a:fillRect/>
          </a:stretch>
        </p:blipFill>
        <p:spPr>
          <a:xfrm>
            <a:off x="496823" y="1292087"/>
            <a:ext cx="6009368" cy="49933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48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9A661686-F216-B713-2C91-AE0623D32670}"/>
              </a:ext>
            </a:extLst>
          </p:cNvPr>
          <p:cNvPicPr>
            <a:picLocks noChangeAspect="1"/>
          </p:cNvPicPr>
          <p:nvPr/>
        </p:nvPicPr>
        <p:blipFill>
          <a:blip r:embed="rId4"/>
          <a:stretch>
            <a:fillRect/>
          </a:stretch>
        </p:blipFill>
        <p:spPr>
          <a:xfrm>
            <a:off x="5248168" y="2502158"/>
            <a:ext cx="5797613" cy="3639450"/>
          </a:xfrm>
          <a:prstGeom prst="rect">
            <a:avLst/>
          </a:prstGeom>
        </p:spPr>
      </p:pic>
    </p:spTree>
    <p:extLst>
      <p:ext uri="{BB962C8B-B14F-4D97-AF65-F5344CB8AC3E}">
        <p14:creationId xmlns:p14="http://schemas.microsoft.com/office/powerpoint/2010/main" val="3849439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49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graph&#10;&#10;Description automatically generated">
            <a:extLst>
              <a:ext uri="{FF2B5EF4-FFF2-40B4-BE49-F238E27FC236}">
                <a16:creationId xmlns:a16="http://schemas.microsoft.com/office/drawing/2014/main" id="{EE9E9817-9BC9-B400-E71A-7CC47D5FFBFB}"/>
              </a:ext>
            </a:extLst>
          </p:cNvPr>
          <p:cNvPicPr>
            <a:picLocks noChangeAspect="1"/>
          </p:cNvPicPr>
          <p:nvPr/>
        </p:nvPicPr>
        <p:blipFill>
          <a:blip r:embed="rId4"/>
          <a:stretch>
            <a:fillRect/>
          </a:stretch>
        </p:blipFill>
        <p:spPr>
          <a:xfrm>
            <a:off x="5114900" y="2502158"/>
            <a:ext cx="5752153" cy="3639451"/>
          </a:xfrm>
          <a:prstGeom prst="rect">
            <a:avLst/>
          </a:prstGeom>
        </p:spPr>
      </p:pic>
    </p:spTree>
    <p:extLst>
      <p:ext uri="{BB962C8B-B14F-4D97-AF65-F5344CB8AC3E}">
        <p14:creationId xmlns:p14="http://schemas.microsoft.com/office/powerpoint/2010/main" val="147204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400" kern="1200" dirty="0">
                <a:solidFill>
                  <a:schemeClr val="accent1">
                    <a:lumMod val="75000"/>
                  </a:schemeClr>
                </a:solidFill>
                <a:latin typeface="Abadi" panose="020B0604020104020204" pitchFamily="34" charset="0"/>
                <a:ea typeface="+mj-ea"/>
                <a:cs typeface="+mj-cs"/>
              </a:rPr>
              <a:t>Section 1</a:t>
            </a:r>
            <a:br>
              <a:rPr lang="en-US" sz="5400" kern="1200" dirty="0">
                <a:solidFill>
                  <a:schemeClr val="accent1">
                    <a:lumMod val="75000"/>
                  </a:schemeClr>
                </a:solidFill>
                <a:latin typeface="Abadi" panose="020B0604020104020204" pitchFamily="34" charset="0"/>
                <a:ea typeface="+mj-ea"/>
                <a:cs typeface="+mj-cs"/>
              </a:rPr>
            </a:br>
            <a:br>
              <a:rPr lang="en-US" sz="5400" kern="1200" dirty="0">
                <a:solidFill>
                  <a:schemeClr val="accent1">
                    <a:lumMod val="75000"/>
                  </a:schemeClr>
                </a:solidFill>
                <a:latin typeface="Abadi" panose="020B0604020104020204" pitchFamily="34" charset="0"/>
                <a:ea typeface="+mj-ea"/>
                <a:cs typeface="+mj-cs"/>
              </a:rPr>
            </a:b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02077795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Twitter</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530898"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Twitter media view trends are on the upward incline. This is contrasted with post media clicks which are on the decline.</a:t>
            </a:r>
          </a:p>
          <a:p>
            <a:pPr>
              <a:spcBef>
                <a:spcPts val="700"/>
              </a:spcBef>
            </a:pPr>
            <a:r>
              <a:rPr lang="en-US" sz="1900" dirty="0">
                <a:latin typeface="Abadi" panose="020B0604020104020204" pitchFamily="34" charset="0"/>
              </a:rPr>
              <a:t>Media clicks and media views are positively correlated yet move in negative direction over time. </a:t>
            </a:r>
          </a:p>
          <a:p>
            <a:pPr>
              <a:spcBef>
                <a:spcPts val="700"/>
              </a:spcBef>
            </a:pPr>
            <a:r>
              <a:rPr lang="en-US" sz="1900" dirty="0">
                <a:latin typeface="Abadi" panose="020B0604020104020204" pitchFamily="34" charset="0"/>
              </a:rPr>
              <a:t>The trendlines for both metrics are similar but there is a slight downtrend in media clicks trend.</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5" name="Picture 14" descr="A screenshot of a graph&#10;&#10;Description automatically generated">
            <a:extLst>
              <a:ext uri="{FF2B5EF4-FFF2-40B4-BE49-F238E27FC236}">
                <a16:creationId xmlns:a16="http://schemas.microsoft.com/office/drawing/2014/main" id="{7AC962E7-6E3F-8ABE-3DE2-7F6BE58EF75E}"/>
              </a:ext>
            </a:extLst>
          </p:cNvPr>
          <p:cNvPicPr>
            <a:picLocks noChangeAspect="1"/>
          </p:cNvPicPr>
          <p:nvPr/>
        </p:nvPicPr>
        <p:blipFill>
          <a:blip r:embed="rId4"/>
          <a:stretch>
            <a:fillRect/>
          </a:stretch>
        </p:blipFill>
        <p:spPr>
          <a:xfrm>
            <a:off x="5412664" y="2502159"/>
            <a:ext cx="5833268" cy="3544078"/>
          </a:xfrm>
          <a:prstGeom prst="rect">
            <a:avLst/>
          </a:prstGeom>
        </p:spPr>
      </p:pic>
    </p:spTree>
    <p:extLst>
      <p:ext uri="{BB962C8B-B14F-4D97-AF65-F5344CB8AC3E}">
        <p14:creationId xmlns:p14="http://schemas.microsoft.com/office/powerpoint/2010/main" val="71574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3</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Key Questions Addressed in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16481008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Are Impressions Seasonal?</a:t>
            </a:r>
          </a:p>
        </p:txBody>
      </p:sp>
      <p:sp>
        <p:nvSpPr>
          <p:cNvPr id="27" name="Rectangle 2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marL="116586">
              <a:spcBef>
                <a:spcPts val="714"/>
              </a:spcBef>
            </a:pPr>
            <a:r>
              <a:rPr lang="en-US" sz="1800" dirty="0">
                <a:latin typeface="Abadi" panose="020B0604020104020204" pitchFamily="34" charset="0"/>
              </a:rPr>
              <a:t>When grouped by months, Impressions seem to be on an upward trend between November and April (the dry months in Nigeria’s seasonal calendar), with the exception of a dip in February.</a:t>
            </a:r>
          </a:p>
          <a:p>
            <a:pPr marL="116586">
              <a:spcBef>
                <a:spcPts val="714"/>
              </a:spcBef>
            </a:pPr>
            <a:r>
              <a:rPr lang="en-US" sz="1800" dirty="0">
                <a:latin typeface="Abadi" panose="020B0604020104020204" pitchFamily="34" charset="0"/>
              </a:rPr>
              <a:t>The lowest months for impressions are the months between May and November (the wet months in Nigeria’s seasonal calendar), with exception of a peak in July.</a:t>
            </a:r>
          </a:p>
          <a:p>
            <a:pPr marL="116586">
              <a:spcBef>
                <a:spcPts val="714"/>
              </a:spcBef>
            </a:pPr>
            <a:r>
              <a:rPr lang="en-US" sz="1800" dirty="0">
                <a:latin typeface="Abadi" panose="020B0604020104020204" pitchFamily="34" charset="0"/>
              </a:rPr>
              <a:t>This implies that impressions are seasonal.</a:t>
            </a:r>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52</a:t>
            </a:fld>
            <a:endParaRPr lang="en-US" sz="1200">
              <a:solidFill>
                <a:prstClr val="black">
                  <a:tint val="75000"/>
                </a:prstClr>
              </a:solidFill>
              <a:latin typeface="Calibri" panose="020F0502020204030204"/>
            </a:endParaRPr>
          </a:p>
        </p:txBody>
      </p:sp>
      <p:pic>
        <p:nvPicPr>
          <p:cNvPr id="6" name="Picture 5" descr="A graph with blue lines and dots&#10;&#10;Description automatically generated">
            <a:extLst>
              <a:ext uri="{FF2B5EF4-FFF2-40B4-BE49-F238E27FC236}">
                <a16:creationId xmlns:a16="http://schemas.microsoft.com/office/drawing/2014/main" id="{202B9558-ECAD-4892-5476-1EEFA5506E57}"/>
              </a:ext>
            </a:extLst>
          </p:cNvPr>
          <p:cNvPicPr>
            <a:picLocks noChangeAspect="1"/>
          </p:cNvPicPr>
          <p:nvPr/>
        </p:nvPicPr>
        <p:blipFill>
          <a:blip r:embed="rId3"/>
          <a:stretch>
            <a:fillRect/>
          </a:stretch>
        </p:blipFill>
        <p:spPr>
          <a:xfrm>
            <a:off x="5696790" y="587829"/>
            <a:ext cx="6136701" cy="5654910"/>
          </a:xfrm>
          <a:prstGeom prst="rect">
            <a:avLst/>
          </a:prstGeom>
        </p:spPr>
      </p:pic>
    </p:spTree>
    <p:extLst>
      <p:ext uri="{BB962C8B-B14F-4D97-AF65-F5344CB8AC3E}">
        <p14:creationId xmlns:p14="http://schemas.microsoft.com/office/powerpoint/2010/main" val="1604956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trends favor virality?</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blue lines and numbers&#10;&#10;Description automatically generated">
            <a:extLst>
              <a:ext uri="{FF2B5EF4-FFF2-40B4-BE49-F238E27FC236}">
                <a16:creationId xmlns:a16="http://schemas.microsoft.com/office/drawing/2014/main" id="{2F904002-35C7-D47B-6023-1ACBF98619D6}"/>
              </a:ext>
            </a:extLst>
          </p:cNvPr>
          <p:cNvPicPr>
            <a:picLocks noChangeAspect="1"/>
          </p:cNvPicPr>
          <p:nvPr/>
        </p:nvPicPr>
        <p:blipFill>
          <a:blip r:embed="rId3"/>
          <a:stretch>
            <a:fillRect/>
          </a:stretch>
        </p:blipFill>
        <p:spPr>
          <a:xfrm>
            <a:off x="4534287" y="159025"/>
            <a:ext cx="3075033" cy="3792407"/>
          </a:xfrm>
          <a:prstGeom prst="rect">
            <a:avLst/>
          </a:prstGeom>
        </p:spPr>
      </p:pic>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fontScale="92500" lnSpcReduction="10000"/>
          </a:bodyPr>
          <a:lstStyle/>
          <a:p>
            <a:pPr marL="116586">
              <a:spcBef>
                <a:spcPts val="714"/>
              </a:spcBef>
            </a:pPr>
            <a:r>
              <a:rPr lang="en-US" sz="1800" dirty="0">
                <a:latin typeface="Abadi" panose="020B0604020104020204" pitchFamily="34" charset="0"/>
              </a:rPr>
              <a:t>Virality is not strongly correlated with word or character counts.</a:t>
            </a:r>
          </a:p>
          <a:p>
            <a:pPr marL="116586">
              <a:spcBef>
                <a:spcPts val="714"/>
              </a:spcBef>
            </a:pPr>
            <a:r>
              <a:rPr lang="en-US" sz="1800" dirty="0">
                <a:latin typeface="Abadi" panose="020B0604020104020204" pitchFamily="34" charset="0"/>
              </a:rPr>
              <a:t>On average the most viral posts are those made around 9pm. </a:t>
            </a:r>
          </a:p>
          <a:p>
            <a:pPr marL="116586">
              <a:spcBef>
                <a:spcPts val="714"/>
              </a:spcBef>
            </a:pPr>
            <a:r>
              <a:rPr lang="en-US" sz="1800" dirty="0">
                <a:latin typeface="Abadi" panose="020B0604020104020204" pitchFamily="34" charset="0"/>
              </a:rPr>
              <a:t>Impressions, reach and all clicks are positively correlated with virality. However, this does not tell us which variable is dependent on the other.</a:t>
            </a:r>
          </a:p>
          <a:p>
            <a:pPr marL="116586">
              <a:spcBef>
                <a:spcPts val="714"/>
              </a:spcBef>
            </a:pPr>
            <a:r>
              <a:rPr lang="en-US" sz="1800" dirty="0">
                <a:latin typeface="Abadi" panose="020B0604020104020204" pitchFamily="34" charset="0"/>
              </a:rPr>
              <a:t>Expanding impressions, reach and posting interesting content during evening time generally seems to positively favour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53</a:t>
            </a:fld>
            <a:endParaRPr lang="en-US" sz="1200">
              <a:solidFill>
                <a:schemeClr val="tx1">
                  <a:tint val="75000"/>
                </a:schemeClr>
              </a:solidFill>
              <a:latin typeface="+mn-lt"/>
            </a:endParaRPr>
          </a:p>
        </p:txBody>
      </p:sp>
      <p:pic>
        <p:nvPicPr>
          <p:cNvPr id="11" name="Picture 10" descr="A graph of different types of graphs&#10;&#10;Description automatically generated with medium confidence">
            <a:extLst>
              <a:ext uri="{FF2B5EF4-FFF2-40B4-BE49-F238E27FC236}">
                <a16:creationId xmlns:a16="http://schemas.microsoft.com/office/drawing/2014/main" id="{0FA21D14-FCC3-1641-0BEE-1CAD685E9A78}"/>
              </a:ext>
            </a:extLst>
          </p:cNvPr>
          <p:cNvPicPr>
            <a:picLocks noChangeAspect="1"/>
          </p:cNvPicPr>
          <p:nvPr/>
        </p:nvPicPr>
        <p:blipFill>
          <a:blip r:embed="rId4"/>
          <a:stretch>
            <a:fillRect/>
          </a:stretch>
        </p:blipFill>
        <p:spPr>
          <a:xfrm>
            <a:off x="7868265" y="159025"/>
            <a:ext cx="3667891" cy="3792407"/>
          </a:xfrm>
          <a:prstGeom prst="rect">
            <a:avLst/>
          </a:prstGeom>
        </p:spPr>
      </p:pic>
      <p:pic>
        <p:nvPicPr>
          <p:cNvPr id="12" name="Picture 11" descr="A graph of a comparison between two people&#10;&#10;Description automatically generated with medium confidence">
            <a:extLst>
              <a:ext uri="{FF2B5EF4-FFF2-40B4-BE49-F238E27FC236}">
                <a16:creationId xmlns:a16="http://schemas.microsoft.com/office/drawing/2014/main" id="{6D31E1A5-B676-31B2-7951-6EE7EA90806C}"/>
              </a:ext>
            </a:extLst>
          </p:cNvPr>
          <p:cNvPicPr>
            <a:picLocks noChangeAspect="1"/>
          </p:cNvPicPr>
          <p:nvPr/>
        </p:nvPicPr>
        <p:blipFill>
          <a:blip r:embed="rId5"/>
          <a:stretch>
            <a:fillRect/>
          </a:stretch>
        </p:blipFill>
        <p:spPr>
          <a:xfrm>
            <a:off x="988571" y="188421"/>
            <a:ext cx="3075034" cy="3717194"/>
          </a:xfrm>
          <a:prstGeom prst="rect">
            <a:avLst/>
          </a:prstGeom>
        </p:spPr>
      </p:pic>
    </p:spTree>
    <p:extLst>
      <p:ext uri="{BB962C8B-B14F-4D97-AF65-F5344CB8AC3E}">
        <p14:creationId xmlns:p14="http://schemas.microsoft.com/office/powerpoint/2010/main" val="2361505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Popular Content Type &amp; Senders for Posts with Above Average Virality</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fontScale="92500" lnSpcReduction="20000"/>
          </a:bodyPr>
          <a:lstStyle/>
          <a:p>
            <a:pPr marL="116586">
              <a:spcBef>
                <a:spcPts val="714"/>
              </a:spcBef>
            </a:pPr>
            <a:r>
              <a:rPr lang="en-US" sz="1800" dirty="0">
                <a:latin typeface="Abadi" panose="020B0604020104020204" pitchFamily="34" charset="0"/>
              </a:rPr>
              <a:t>Generally, for posts with viral values in excess of the average, the unknown poster and photo posts are the most popular. This is no different than the general counts for those features. </a:t>
            </a:r>
          </a:p>
          <a:p>
            <a:pPr marL="116586">
              <a:spcBef>
                <a:spcPts val="714"/>
              </a:spcBef>
            </a:pPr>
            <a:r>
              <a:rPr lang="en-US" sz="1800" dirty="0">
                <a:latin typeface="Abadi" panose="020B0604020104020204" pitchFamily="34" charset="0"/>
              </a:rPr>
              <a:t>The word cloud of hashtags for posts with viral values in excess of the average looks no different than the general word cloud for hashtags of the whole dataset.</a:t>
            </a:r>
          </a:p>
          <a:p>
            <a:pPr marL="116586">
              <a:spcBef>
                <a:spcPts val="714"/>
              </a:spcBef>
            </a:pPr>
            <a:r>
              <a:rPr lang="en-US" sz="1800" dirty="0">
                <a:latin typeface="Abadi" panose="020B0604020104020204" pitchFamily="34" charset="0"/>
              </a:rPr>
              <a:t>This means that categorical features may not be correlated with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54</a:t>
            </a:fld>
            <a:endParaRPr lang="en-US" sz="1200">
              <a:solidFill>
                <a:schemeClr val="tx1">
                  <a:tint val="75000"/>
                </a:schemeClr>
              </a:solidFill>
              <a:latin typeface="+mn-lt"/>
            </a:endParaRPr>
          </a:p>
        </p:txBody>
      </p:sp>
      <p:pic>
        <p:nvPicPr>
          <p:cNvPr id="14" name="Picture 13" descr="A graph with blue and white bars&#10;&#10;Description automatically generated">
            <a:extLst>
              <a:ext uri="{FF2B5EF4-FFF2-40B4-BE49-F238E27FC236}">
                <a16:creationId xmlns:a16="http://schemas.microsoft.com/office/drawing/2014/main" id="{CC5A0852-1551-E527-AB04-73B742275773}"/>
              </a:ext>
            </a:extLst>
          </p:cNvPr>
          <p:cNvPicPr>
            <a:picLocks noChangeAspect="1"/>
          </p:cNvPicPr>
          <p:nvPr/>
        </p:nvPicPr>
        <p:blipFill>
          <a:blip r:embed="rId3"/>
          <a:stretch>
            <a:fillRect/>
          </a:stretch>
        </p:blipFill>
        <p:spPr>
          <a:xfrm>
            <a:off x="808726" y="335173"/>
            <a:ext cx="3901041" cy="3374136"/>
          </a:xfrm>
          <a:prstGeom prst="rect">
            <a:avLst/>
          </a:prstGeom>
        </p:spPr>
      </p:pic>
      <p:pic>
        <p:nvPicPr>
          <p:cNvPr id="16" name="Picture 15" descr="A close up of words&#10;&#10;Description automatically generated">
            <a:extLst>
              <a:ext uri="{FF2B5EF4-FFF2-40B4-BE49-F238E27FC236}">
                <a16:creationId xmlns:a16="http://schemas.microsoft.com/office/drawing/2014/main" id="{03D6A268-BCE5-B476-CD0A-7C1FBE1D1FE5}"/>
              </a:ext>
            </a:extLst>
          </p:cNvPr>
          <p:cNvPicPr>
            <a:picLocks noChangeAspect="1"/>
          </p:cNvPicPr>
          <p:nvPr/>
        </p:nvPicPr>
        <p:blipFill>
          <a:blip r:embed="rId4"/>
          <a:stretch>
            <a:fillRect/>
          </a:stretch>
        </p:blipFill>
        <p:spPr>
          <a:xfrm>
            <a:off x="5000604" y="335173"/>
            <a:ext cx="6382670" cy="3374136"/>
          </a:xfrm>
          <a:prstGeom prst="rect">
            <a:avLst/>
          </a:prstGeom>
        </p:spPr>
      </p:pic>
    </p:spTree>
    <p:extLst>
      <p:ext uri="{BB962C8B-B14F-4D97-AF65-F5344CB8AC3E}">
        <p14:creationId xmlns:p14="http://schemas.microsoft.com/office/powerpoint/2010/main" val="2344230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e</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Statistical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4268275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launch sites are located on the coast of the United States in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Markers on Folium Map</a:t>
            </a:r>
          </a:p>
        </p:txBody>
      </p:sp>
      <p:pic>
        <p:nvPicPr>
          <p:cNvPr id="6" name="Picture 5">
            <a:extLst>
              <a:ext uri="{FF2B5EF4-FFF2-40B4-BE49-F238E27FC236}">
                <a16:creationId xmlns:a16="http://schemas.microsoft.com/office/drawing/2014/main" id="{802281B1-EE8F-2BB9-8AC6-EEA7C73AFAD4}"/>
              </a:ext>
            </a:extLst>
          </p:cNvPr>
          <p:cNvPicPr>
            <a:picLocks noChangeAspect="1"/>
          </p:cNvPicPr>
          <p:nvPr/>
        </p:nvPicPr>
        <p:blipFill>
          <a:blip r:embed="rId3"/>
          <a:stretch>
            <a:fillRect/>
          </a:stretch>
        </p:blipFill>
        <p:spPr>
          <a:xfrm>
            <a:off x="1270000" y="2563299"/>
            <a:ext cx="9588500" cy="38988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11" name="Content Placeholder 10">
            <a:extLst>
              <a:ext uri="{FF2B5EF4-FFF2-40B4-BE49-F238E27FC236}">
                <a16:creationId xmlns:a16="http://schemas.microsoft.com/office/drawing/2014/main" id="{8434E602-3221-5599-2787-19145C0E5F79}"/>
              </a:ext>
            </a:extLst>
          </p:cNvPr>
          <p:cNvPicPr>
            <a:picLocks noGrp="1" noChangeAspect="1"/>
          </p:cNvPicPr>
          <p:nvPr>
            <p:ph idx="4294967295"/>
          </p:nvPr>
        </p:nvPicPr>
        <p:blipFill>
          <a:blip r:embed="rId3"/>
          <a:stretch>
            <a:fillRect/>
          </a:stretch>
        </p:blipFill>
        <p:spPr>
          <a:xfrm>
            <a:off x="300111" y="2513841"/>
            <a:ext cx="3776589" cy="2616960"/>
          </a:xfrm>
          <a:prstGeom prst="rect">
            <a:avLst/>
          </a:prstGeom>
          <a:ln>
            <a:solidFill>
              <a:srgbClr val="C00000"/>
            </a:solidFill>
          </a:ln>
        </p:spPr>
      </p:pic>
      <p:sp>
        <p:nvSpPr>
          <p:cNvPr id="12" name="TextBox 11">
            <a:extLst>
              <a:ext uri="{FF2B5EF4-FFF2-40B4-BE49-F238E27FC236}">
                <a16:creationId xmlns:a16="http://schemas.microsoft.com/office/drawing/2014/main" id="{1C5C07CC-9AD1-8115-1121-0ACD69906CD8}"/>
              </a:ext>
            </a:extLst>
          </p:cNvPr>
          <p:cNvSpPr txBox="1"/>
          <p:nvPr/>
        </p:nvSpPr>
        <p:spPr>
          <a:xfrm>
            <a:off x="300111" y="2006600"/>
            <a:ext cx="3586089" cy="369332"/>
          </a:xfrm>
          <a:prstGeom prst="rect">
            <a:avLst/>
          </a:prstGeom>
          <a:noFill/>
        </p:spPr>
        <p:txBody>
          <a:bodyPr wrap="square" rtlCol="0">
            <a:spAutoFit/>
          </a:bodyPr>
          <a:lstStyle/>
          <a:p>
            <a:r>
              <a:rPr lang="en-US" i="1" dirty="0">
                <a:latin typeface="Abadi" panose="020B0604020104020204" pitchFamily="34" charset="0"/>
              </a:rPr>
              <a:t>California Site</a:t>
            </a:r>
          </a:p>
        </p:txBody>
      </p:sp>
      <p:pic>
        <p:nvPicPr>
          <p:cNvPr id="13" name="Picture 12">
            <a:extLst>
              <a:ext uri="{FF2B5EF4-FFF2-40B4-BE49-F238E27FC236}">
                <a16:creationId xmlns:a16="http://schemas.microsoft.com/office/drawing/2014/main" id="{9AB4F154-E962-3087-B447-F69CEB8710B8}"/>
              </a:ext>
            </a:extLst>
          </p:cNvPr>
          <p:cNvPicPr>
            <a:picLocks noChangeAspect="1"/>
          </p:cNvPicPr>
          <p:nvPr/>
        </p:nvPicPr>
        <p:blipFill>
          <a:blip r:embed="rId4"/>
          <a:stretch>
            <a:fillRect/>
          </a:stretch>
        </p:blipFill>
        <p:spPr>
          <a:xfrm>
            <a:off x="4502150" y="2513841"/>
            <a:ext cx="3776589" cy="2616960"/>
          </a:xfrm>
          <a:prstGeom prst="rect">
            <a:avLst/>
          </a:prstGeom>
          <a:ln>
            <a:solidFill>
              <a:srgbClr val="16351D"/>
            </a:solidFill>
          </a:ln>
        </p:spPr>
      </p:pic>
      <p:pic>
        <p:nvPicPr>
          <p:cNvPr id="14" name="Picture 13">
            <a:extLst>
              <a:ext uri="{FF2B5EF4-FFF2-40B4-BE49-F238E27FC236}">
                <a16:creationId xmlns:a16="http://schemas.microsoft.com/office/drawing/2014/main" id="{9FF57653-0A46-27A4-532D-7625AA0DCA86}"/>
              </a:ext>
            </a:extLst>
          </p:cNvPr>
          <p:cNvPicPr>
            <a:picLocks noChangeAspect="1"/>
          </p:cNvPicPr>
          <p:nvPr/>
        </p:nvPicPr>
        <p:blipFill>
          <a:blip r:embed="rId5"/>
          <a:stretch>
            <a:fillRect/>
          </a:stretch>
        </p:blipFill>
        <p:spPr>
          <a:xfrm>
            <a:off x="8278739" y="2513841"/>
            <a:ext cx="3776589" cy="2616960"/>
          </a:xfrm>
          <a:prstGeom prst="rect">
            <a:avLst/>
          </a:prstGeom>
          <a:ln>
            <a:solidFill>
              <a:srgbClr val="16351D"/>
            </a:solidFill>
          </a:ln>
        </p:spPr>
      </p:pic>
      <p:sp>
        <p:nvSpPr>
          <p:cNvPr id="15" name="TextBox 14">
            <a:extLst>
              <a:ext uri="{FF2B5EF4-FFF2-40B4-BE49-F238E27FC236}">
                <a16:creationId xmlns:a16="http://schemas.microsoft.com/office/drawing/2014/main" id="{FC465D86-29E0-C4C8-60E3-D3E55A338492}"/>
              </a:ext>
            </a:extLst>
          </p:cNvPr>
          <p:cNvSpPr txBox="1"/>
          <p:nvPr/>
        </p:nvSpPr>
        <p:spPr>
          <a:xfrm>
            <a:off x="4502151" y="2006600"/>
            <a:ext cx="7553178" cy="369332"/>
          </a:xfrm>
          <a:prstGeom prst="rect">
            <a:avLst/>
          </a:prstGeom>
          <a:noFill/>
        </p:spPr>
        <p:txBody>
          <a:bodyPr wrap="square" rtlCol="0">
            <a:spAutoFit/>
          </a:bodyPr>
          <a:lstStyle/>
          <a:p>
            <a:r>
              <a:rPr lang="en-US" i="1" dirty="0">
                <a:latin typeface="Abadi" panose="020B0604020104020204" pitchFamily="34" charset="0"/>
              </a:rPr>
              <a:t>Florida Sites</a:t>
            </a:r>
          </a:p>
        </p:txBody>
      </p:sp>
      <p:sp>
        <p:nvSpPr>
          <p:cNvPr id="16" name="TextBox 15">
            <a:extLst>
              <a:ext uri="{FF2B5EF4-FFF2-40B4-BE49-F238E27FC236}">
                <a16:creationId xmlns:a16="http://schemas.microsoft.com/office/drawing/2014/main" id="{25BD08C2-A5B0-F477-DDB7-6095EA73380F}"/>
              </a:ext>
            </a:extLst>
          </p:cNvPr>
          <p:cNvSpPr txBox="1"/>
          <p:nvPr/>
        </p:nvSpPr>
        <p:spPr>
          <a:xfrm>
            <a:off x="482600" y="5676900"/>
            <a:ext cx="3776589" cy="923330"/>
          </a:xfrm>
          <a:prstGeom prst="rect">
            <a:avLst/>
          </a:prstGeom>
          <a:noFill/>
        </p:spPr>
        <p:txBody>
          <a:bodyPr wrap="square" rtlCol="0">
            <a:spAutoFit/>
          </a:bodyPr>
          <a:lstStyle/>
          <a:p>
            <a:r>
              <a:rPr lang="en-US" i="1" dirty="0">
                <a:latin typeface="Abadi" panose="020B0604020104020204" pitchFamily="34" charset="0"/>
              </a:rPr>
              <a:t>The Markers designate outcomes</a:t>
            </a:r>
          </a:p>
          <a:p>
            <a:r>
              <a:rPr lang="en-US" dirty="0">
                <a:solidFill>
                  <a:srgbClr val="368548"/>
                </a:solidFill>
                <a:latin typeface="Abadi" panose="020B0604020104020204" pitchFamily="34" charset="0"/>
              </a:rPr>
              <a:t>Green</a:t>
            </a:r>
            <a:r>
              <a:rPr lang="en-US" dirty="0">
                <a:latin typeface="Abadi" panose="020B0604020104020204" pitchFamily="34" charset="0"/>
              </a:rPr>
              <a:t> = Success</a:t>
            </a:r>
          </a:p>
          <a:p>
            <a:r>
              <a:rPr lang="en-US" dirty="0">
                <a:solidFill>
                  <a:srgbClr val="C00000"/>
                </a:solidFill>
                <a:latin typeface="Abadi" panose="020B0604020104020204" pitchFamily="34" charset="0"/>
              </a:rPr>
              <a:t>Red</a:t>
            </a:r>
            <a:r>
              <a:rPr lang="en-US" dirty="0">
                <a:latin typeface="Abadi" panose="020B0604020104020204" pitchFamily="34" charset="0"/>
              </a:rPr>
              <a:t> = Failure</a:t>
            </a:r>
          </a:p>
        </p:txBody>
      </p:sp>
    </p:spTree>
    <p:extLst>
      <p:ext uri="{BB962C8B-B14F-4D97-AF65-F5344CB8AC3E}">
        <p14:creationId xmlns:p14="http://schemas.microsoft.com/office/powerpoint/2010/main" val="239597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156312"/>
            <a:ext cx="2743200" cy="401638"/>
          </a:xfrm>
        </p:spPr>
        <p:txBody>
          <a:bodyPr/>
          <a:lstStyle/>
          <a:p>
            <a:fld id="{5075537C-CA84-1446-933C-8E9D027F9201}" type="slidenum">
              <a:rPr lang="en-US" smtClean="0"/>
              <a:t>58</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a:t>
            </a:r>
          </a:p>
        </p:txBody>
      </p:sp>
      <p:pic>
        <p:nvPicPr>
          <p:cNvPr id="2" name="Content Placeholder 1">
            <a:extLst>
              <a:ext uri="{FF2B5EF4-FFF2-40B4-BE49-F238E27FC236}">
                <a16:creationId xmlns:a16="http://schemas.microsoft.com/office/drawing/2014/main" id="{21460E24-C2C0-45F6-8A3A-0FEA1DB3511C}"/>
              </a:ext>
            </a:extLst>
          </p:cNvPr>
          <p:cNvPicPr>
            <a:picLocks noGrp="1" noChangeAspect="1"/>
          </p:cNvPicPr>
          <p:nvPr>
            <p:ph idx="4294967295"/>
          </p:nvPr>
        </p:nvPicPr>
        <p:blipFill>
          <a:blip r:embed="rId3"/>
          <a:stretch>
            <a:fillRect/>
          </a:stretch>
        </p:blipFill>
        <p:spPr>
          <a:xfrm>
            <a:off x="1159745" y="1713228"/>
            <a:ext cx="4868066" cy="2139696"/>
          </a:xfrm>
          <a:prstGeom prst="rect">
            <a:avLst/>
          </a:prstGeom>
          <a:ln>
            <a:solidFill>
              <a:srgbClr val="16351D"/>
            </a:solidFill>
          </a:ln>
        </p:spPr>
      </p:pic>
      <p:pic>
        <p:nvPicPr>
          <p:cNvPr id="4" name="Picture 3">
            <a:extLst>
              <a:ext uri="{FF2B5EF4-FFF2-40B4-BE49-F238E27FC236}">
                <a16:creationId xmlns:a16="http://schemas.microsoft.com/office/drawing/2014/main" id="{CF476459-895A-C4E2-27A4-7AE70ED28C0E}"/>
              </a:ext>
            </a:extLst>
          </p:cNvPr>
          <p:cNvPicPr>
            <a:picLocks noChangeAspect="1"/>
          </p:cNvPicPr>
          <p:nvPr/>
        </p:nvPicPr>
        <p:blipFill>
          <a:blip r:embed="rId4"/>
          <a:stretch>
            <a:fillRect/>
          </a:stretch>
        </p:blipFill>
        <p:spPr>
          <a:xfrm>
            <a:off x="6027810" y="1713284"/>
            <a:ext cx="4868065" cy="2139640"/>
          </a:xfrm>
          <a:prstGeom prst="rect">
            <a:avLst/>
          </a:prstGeom>
          <a:ln>
            <a:solidFill>
              <a:srgbClr val="16351D"/>
            </a:solidFill>
          </a:ln>
        </p:spPr>
      </p:pic>
      <p:pic>
        <p:nvPicPr>
          <p:cNvPr id="6" name="Content Placeholder 4">
            <a:extLst>
              <a:ext uri="{FF2B5EF4-FFF2-40B4-BE49-F238E27FC236}">
                <a16:creationId xmlns:a16="http://schemas.microsoft.com/office/drawing/2014/main" id="{FF408BC3-1572-E64B-5261-32D8190D3DA3}"/>
              </a:ext>
            </a:extLst>
          </p:cNvPr>
          <p:cNvPicPr>
            <a:picLocks noChangeAspect="1"/>
          </p:cNvPicPr>
          <p:nvPr/>
        </p:nvPicPr>
        <p:blipFill>
          <a:blip r:embed="rId5"/>
          <a:stretch>
            <a:fillRect/>
          </a:stretch>
        </p:blipFill>
        <p:spPr>
          <a:xfrm>
            <a:off x="4038600" y="3957221"/>
            <a:ext cx="4386262" cy="2303195"/>
          </a:xfrm>
          <a:prstGeom prst="rect">
            <a:avLst/>
          </a:prstGeom>
          <a:ln>
            <a:solidFill>
              <a:srgbClr val="16351D"/>
            </a:solidFill>
          </a:ln>
        </p:spPr>
      </p:pic>
      <p:sp>
        <p:nvSpPr>
          <p:cNvPr id="7" name="Content Placeholder 4">
            <a:extLst>
              <a:ext uri="{FF2B5EF4-FFF2-40B4-BE49-F238E27FC236}">
                <a16:creationId xmlns:a16="http://schemas.microsoft.com/office/drawing/2014/main" id="{8E92E106-CCD5-C682-60F2-B2E5D49B528E}"/>
              </a:ext>
            </a:extLst>
          </p:cNvPr>
          <p:cNvSpPr txBox="1">
            <a:spLocks/>
          </p:cNvSpPr>
          <p:nvPr/>
        </p:nvSpPr>
        <p:spPr>
          <a:xfrm>
            <a:off x="439811" y="3965365"/>
            <a:ext cx="3429529" cy="2291260"/>
          </a:xfrm>
          <a:prstGeom prst="rect">
            <a:avLst/>
          </a:prstGeom>
          <a:ln>
            <a:solidFill>
              <a:srgbClr val="C00000"/>
            </a:solid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In siting launch sites, proximity to the coastline is priority. All sites are very near the coast. </a:t>
            </a:r>
          </a:p>
          <a:p>
            <a:pPr marL="0" indent="0">
              <a:lnSpc>
                <a:spcPct val="100000"/>
              </a:lnSpc>
              <a:spcBef>
                <a:spcPts val="1400"/>
              </a:spcBef>
              <a:buNone/>
            </a:pPr>
            <a:r>
              <a:rPr lang="en-US" sz="1200" dirty="0">
                <a:solidFill>
                  <a:schemeClr val="accent3">
                    <a:lumMod val="25000"/>
                  </a:schemeClr>
                </a:solidFill>
                <a:latin typeface="Abadi"/>
              </a:rPr>
              <a:t>The closest coordinate to the CCAFS launch sites is the highway (Samuel C. Phillips Pkwy) (0.66Km). This may reflect transportation needs, especially of persons. </a:t>
            </a:r>
          </a:p>
          <a:p>
            <a:pPr marL="0" indent="0">
              <a:lnSpc>
                <a:spcPct val="100000"/>
              </a:lnSpc>
              <a:spcBef>
                <a:spcPts val="1400"/>
              </a:spcBef>
              <a:buNone/>
            </a:pPr>
            <a:r>
              <a:rPr lang="en-US" sz="1200" dirty="0">
                <a:solidFill>
                  <a:schemeClr val="accent3">
                    <a:lumMod val="25000"/>
                  </a:schemeClr>
                </a:solidFill>
                <a:latin typeface="Abadi"/>
              </a:rPr>
              <a:t>The next closest coordinate is the Atlantic coastline (1.0km). This is possibly because of SpaceX's landing guidelines which prioritize ocean landing. </a:t>
            </a:r>
          </a:p>
        </p:txBody>
      </p:sp>
      <p:sp>
        <p:nvSpPr>
          <p:cNvPr id="9" name="TextBox 8">
            <a:extLst>
              <a:ext uri="{FF2B5EF4-FFF2-40B4-BE49-F238E27FC236}">
                <a16:creationId xmlns:a16="http://schemas.microsoft.com/office/drawing/2014/main" id="{9E4C660E-C44D-5E53-49E0-CE654550C4D1}"/>
              </a:ext>
            </a:extLst>
          </p:cNvPr>
          <p:cNvSpPr txBox="1"/>
          <p:nvPr/>
        </p:nvSpPr>
        <p:spPr>
          <a:xfrm>
            <a:off x="8594122" y="3953430"/>
            <a:ext cx="2984500" cy="2303195"/>
          </a:xfrm>
          <a:prstGeom prst="rect">
            <a:avLst/>
          </a:prstGeom>
          <a:noFill/>
          <a:ln>
            <a:solidFill>
              <a:srgbClr val="C00000"/>
            </a:solidFill>
          </a:ln>
        </p:spPr>
        <p:txBody>
          <a:bodyPr wrap="square" rtlCol="0">
            <a:spAutoFit/>
          </a:bodyPr>
          <a:lstStyle/>
          <a:p>
            <a:pPr>
              <a:lnSpc>
                <a:spcPct val="100000"/>
              </a:lnSpc>
              <a:spcBef>
                <a:spcPts val="1400"/>
              </a:spcBef>
            </a:pPr>
            <a:r>
              <a:rPr lang="en-US" sz="1200" dirty="0">
                <a:solidFill>
                  <a:schemeClr val="accent3">
                    <a:lumMod val="25000"/>
                  </a:schemeClr>
                </a:solidFill>
                <a:latin typeface="Abadi"/>
              </a:rPr>
              <a:t>The third nearest distance is between the launch sites and the nearest railway (1.45km). This may reflect the need for quick and easy transport of supplies. </a:t>
            </a:r>
          </a:p>
          <a:p>
            <a:pPr>
              <a:lnSpc>
                <a:spcPct val="100000"/>
              </a:lnSpc>
              <a:spcBef>
                <a:spcPts val="1400"/>
              </a:spcBef>
            </a:pPr>
            <a:r>
              <a:rPr lang="en-US" sz="1200" dirty="0">
                <a:solidFill>
                  <a:schemeClr val="accent3">
                    <a:lumMod val="25000"/>
                  </a:schemeClr>
                </a:solidFill>
                <a:latin typeface="Abadi"/>
              </a:rPr>
              <a:t>Finally, each launch site is a considerable distance away from city centers (Titusville - 23.59km and Melbourne - 50.89km). Due to the nature of the work being done, it is important to site launches away from cities and places where the population density is high</a:t>
            </a:r>
            <a:r>
              <a:rPr lang="en-US" sz="1200" dirty="0">
                <a:solidFill>
                  <a:schemeClr val="accent3">
                    <a:lumMod val="25000"/>
                  </a:schemeClr>
                </a:solidFill>
                <a:latin typeface="Abadi" panose="020B0604020104020204" pitchFamily="34" charset="0"/>
              </a:rPr>
              <a:t>.</a:t>
            </a:r>
            <a:endParaRPr lang="en-US" sz="1200" dirty="0">
              <a:solidFill>
                <a:schemeClr val="accent3">
                  <a:lumMod val="25000"/>
                </a:schemeClr>
              </a:solidFill>
              <a:latin typeface="Abadi"/>
            </a:endParaRPr>
          </a:p>
        </p:txBody>
      </p:sp>
    </p:spTree>
    <p:extLst>
      <p:ext uri="{BB962C8B-B14F-4D97-AF65-F5344CB8AC3E}">
        <p14:creationId xmlns:p14="http://schemas.microsoft.com/office/powerpoint/2010/main" val="2039138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8638" y="2438400"/>
            <a:ext cx="10143668" cy="30915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chemeClr val="tx1"/>
                </a:solidFill>
                <a:latin typeface="Abadi" panose="020B0604020104020204" pitchFamily="34" charset="0"/>
              </a:rPr>
              <a:t>Executive Summary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Data preparation methodology.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exploratory data analysis (EDA) with visualization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interactive visual analytics using Tableau</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statistical analysis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8992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LC-40 is the launch site with the most successful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rate for all Sites</a:t>
            </a:r>
          </a:p>
        </p:txBody>
      </p:sp>
      <p:pic>
        <p:nvPicPr>
          <p:cNvPr id="4" name="Content Placeholder 4">
            <a:extLst>
              <a:ext uri="{FF2B5EF4-FFF2-40B4-BE49-F238E27FC236}">
                <a16:creationId xmlns:a16="http://schemas.microsoft.com/office/drawing/2014/main" id="{397A0525-858D-F931-D85F-86B361D30381}"/>
              </a:ext>
            </a:extLst>
          </p:cNvPr>
          <p:cNvPicPr>
            <a:picLocks noChangeAspect="1"/>
          </p:cNvPicPr>
          <p:nvPr/>
        </p:nvPicPr>
        <p:blipFill>
          <a:blip r:embed="rId3"/>
          <a:stretch>
            <a:fillRect/>
          </a:stretch>
        </p:blipFill>
        <p:spPr>
          <a:xfrm>
            <a:off x="1267046" y="1966806"/>
            <a:ext cx="9038782" cy="43525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5728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launch site with the highest success ratio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Site with highest success ratio</a:t>
            </a:r>
          </a:p>
        </p:txBody>
      </p:sp>
      <p:pic>
        <p:nvPicPr>
          <p:cNvPr id="2" name="Picture 1">
            <a:extLst>
              <a:ext uri="{FF2B5EF4-FFF2-40B4-BE49-F238E27FC236}">
                <a16:creationId xmlns:a16="http://schemas.microsoft.com/office/drawing/2014/main" id="{9FF1F9FD-CE7B-D55E-E257-7FE2E03375D9}"/>
              </a:ext>
            </a:extLst>
          </p:cNvPr>
          <p:cNvPicPr>
            <a:picLocks noChangeAspect="1"/>
          </p:cNvPicPr>
          <p:nvPr/>
        </p:nvPicPr>
        <p:blipFill>
          <a:blip r:embed="rId3"/>
          <a:stretch>
            <a:fillRect/>
          </a:stretch>
        </p:blipFill>
        <p:spPr>
          <a:xfrm>
            <a:off x="958152" y="2048256"/>
            <a:ext cx="9006300" cy="3742728"/>
          </a:xfrm>
          <a:prstGeom prst="rect">
            <a:avLst/>
          </a:prstGeom>
        </p:spPr>
      </p:pic>
    </p:spTree>
    <p:extLst>
      <p:ext uri="{BB962C8B-B14F-4D97-AF65-F5344CB8AC3E}">
        <p14:creationId xmlns:p14="http://schemas.microsoft.com/office/powerpoint/2010/main" val="2704364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5053" y="1617294"/>
            <a:ext cx="3747125" cy="572869"/>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We can see success v. failure ratio based on payload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showing Payload v. Launch Outcome</a:t>
            </a:r>
          </a:p>
        </p:txBody>
      </p:sp>
      <p:pic>
        <p:nvPicPr>
          <p:cNvPr id="4" name="Picture 3">
            <a:extLst>
              <a:ext uri="{FF2B5EF4-FFF2-40B4-BE49-F238E27FC236}">
                <a16:creationId xmlns:a16="http://schemas.microsoft.com/office/drawing/2014/main" id="{38D95C61-1C9A-E354-25A2-883478300196}"/>
              </a:ext>
            </a:extLst>
          </p:cNvPr>
          <p:cNvPicPr>
            <a:picLocks noChangeAspect="1"/>
          </p:cNvPicPr>
          <p:nvPr/>
        </p:nvPicPr>
        <p:blipFill>
          <a:blip r:embed="rId3"/>
          <a:stretch>
            <a:fillRect/>
          </a:stretch>
        </p:blipFill>
        <p:spPr>
          <a:xfrm>
            <a:off x="125053" y="2285677"/>
            <a:ext cx="4022317" cy="3739896"/>
          </a:xfrm>
          <a:prstGeom prst="rect">
            <a:avLst/>
          </a:prstGeom>
          <a:ln>
            <a:solidFill>
              <a:srgbClr val="16351D"/>
            </a:solidFill>
          </a:ln>
        </p:spPr>
      </p:pic>
      <p:pic>
        <p:nvPicPr>
          <p:cNvPr id="6" name="Picture 5">
            <a:extLst>
              <a:ext uri="{FF2B5EF4-FFF2-40B4-BE49-F238E27FC236}">
                <a16:creationId xmlns:a16="http://schemas.microsoft.com/office/drawing/2014/main" id="{DDD806AE-EB8C-AC45-4AB8-2C34E9EC9B72}"/>
              </a:ext>
            </a:extLst>
          </p:cNvPr>
          <p:cNvPicPr>
            <a:picLocks noChangeAspect="1"/>
          </p:cNvPicPr>
          <p:nvPr/>
        </p:nvPicPr>
        <p:blipFill>
          <a:blip r:embed="rId4"/>
          <a:stretch>
            <a:fillRect/>
          </a:stretch>
        </p:blipFill>
        <p:spPr>
          <a:xfrm>
            <a:off x="4147368" y="2285677"/>
            <a:ext cx="4022317" cy="3739896"/>
          </a:xfrm>
          <a:prstGeom prst="rect">
            <a:avLst/>
          </a:prstGeom>
          <a:ln>
            <a:solidFill>
              <a:srgbClr val="16351D"/>
            </a:solidFill>
          </a:ln>
        </p:spPr>
      </p:pic>
      <p:pic>
        <p:nvPicPr>
          <p:cNvPr id="7" name="Picture 6">
            <a:extLst>
              <a:ext uri="{FF2B5EF4-FFF2-40B4-BE49-F238E27FC236}">
                <a16:creationId xmlns:a16="http://schemas.microsoft.com/office/drawing/2014/main" id="{CEB6E4A0-4B6D-7502-E9FB-D1037D25EB7B}"/>
              </a:ext>
            </a:extLst>
          </p:cNvPr>
          <p:cNvPicPr>
            <a:picLocks noChangeAspect="1"/>
          </p:cNvPicPr>
          <p:nvPr/>
        </p:nvPicPr>
        <p:blipFill>
          <a:blip r:embed="rId5"/>
          <a:stretch>
            <a:fillRect/>
          </a:stretch>
        </p:blipFill>
        <p:spPr>
          <a:xfrm>
            <a:off x="8169683" y="2285677"/>
            <a:ext cx="4022317" cy="3742728"/>
          </a:xfrm>
          <a:prstGeom prst="rect">
            <a:avLst/>
          </a:prstGeom>
          <a:solidFill>
            <a:srgbClr val="245C33"/>
          </a:solidFill>
          <a:ln>
            <a:solidFill>
              <a:srgbClr val="16351D"/>
            </a:solidFill>
          </a:ln>
        </p:spPr>
      </p:pic>
      <p:sp>
        <p:nvSpPr>
          <p:cNvPr id="9" name="Content Placeholder 4">
            <a:extLst>
              <a:ext uri="{FF2B5EF4-FFF2-40B4-BE49-F238E27FC236}">
                <a16:creationId xmlns:a16="http://schemas.microsoft.com/office/drawing/2014/main" id="{7F3E11B9-1271-D91B-FBD6-C16BF163D9C5}"/>
              </a:ext>
            </a:extLst>
          </p:cNvPr>
          <p:cNvSpPr txBox="1">
            <a:spLocks/>
          </p:cNvSpPr>
          <p:nvPr/>
        </p:nvSpPr>
        <p:spPr>
          <a:xfrm>
            <a:off x="4147368" y="1617294"/>
            <a:ext cx="3747125" cy="57286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range 5k – 10k has the lowest launch success rate.</a:t>
            </a:r>
            <a:endParaRPr lang="en-US" sz="2200" dirty="0">
              <a:solidFill>
                <a:schemeClr val="accent3">
                  <a:lumMod val="25000"/>
                </a:schemeClr>
              </a:solidFill>
              <a:latin typeface="Abadi" panose="020B0604020104020204" pitchFamily="34" charset="0"/>
            </a:endParaRPr>
          </a:p>
        </p:txBody>
      </p:sp>
      <p:sp>
        <p:nvSpPr>
          <p:cNvPr id="10" name="Content Placeholder 4">
            <a:extLst>
              <a:ext uri="{FF2B5EF4-FFF2-40B4-BE49-F238E27FC236}">
                <a16:creationId xmlns:a16="http://schemas.microsoft.com/office/drawing/2014/main" id="{FF4C9DFE-7B75-AADC-ABC8-3C466F889C0E}"/>
              </a:ext>
            </a:extLst>
          </p:cNvPr>
          <p:cNvSpPr txBox="1">
            <a:spLocks/>
          </p:cNvSpPr>
          <p:nvPr/>
        </p:nvSpPr>
        <p:spPr>
          <a:xfrm>
            <a:off x="8076743" y="1665051"/>
            <a:ext cx="3747125" cy="572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FT booster has the highest success rate and v1.1 has the lowest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30711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model for the Training Data is Decision Tree with an accuracy score of 0.89</a:t>
            </a:r>
          </a:p>
          <a:p>
            <a:pPr>
              <a:lnSpc>
                <a:spcPct val="100000"/>
              </a:lnSpc>
              <a:spcBef>
                <a:spcPts val="1400"/>
              </a:spcBef>
            </a:pPr>
            <a:r>
              <a:rPr lang="en-US" sz="2200" dirty="0">
                <a:solidFill>
                  <a:schemeClr val="accent3">
                    <a:lumMod val="25000"/>
                  </a:schemeClr>
                </a:solidFill>
                <a:latin typeface="Abadi" panose="020B0604020104020204" pitchFamily="34" charset="0"/>
              </a:rPr>
              <a:t>For the test data, all models except Decision Tree have an accuracy of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785E331-BEAF-9E1C-F110-40580F4062B6}"/>
              </a:ext>
            </a:extLst>
          </p:cNvPr>
          <p:cNvPicPr>
            <a:picLocks noChangeAspect="1"/>
          </p:cNvPicPr>
          <p:nvPr/>
        </p:nvPicPr>
        <p:blipFill>
          <a:blip r:embed="rId4"/>
          <a:stretch>
            <a:fillRect/>
          </a:stretch>
        </p:blipFill>
        <p:spPr>
          <a:xfrm>
            <a:off x="6095999" y="1790864"/>
            <a:ext cx="5325991" cy="4102838"/>
          </a:xfrm>
          <a:prstGeom prst="rect">
            <a:avLst/>
          </a:prstGeom>
        </p:spPr>
      </p:pic>
      <p:pic>
        <p:nvPicPr>
          <p:cNvPr id="6" name="Picture 5">
            <a:extLst>
              <a:ext uri="{FF2B5EF4-FFF2-40B4-BE49-F238E27FC236}">
                <a16:creationId xmlns:a16="http://schemas.microsoft.com/office/drawing/2014/main" id="{595AF847-D10E-B40D-95DD-BADD2C3C2357}"/>
              </a:ext>
            </a:extLst>
          </p:cNvPr>
          <p:cNvPicPr>
            <a:picLocks noChangeAspect="1"/>
          </p:cNvPicPr>
          <p:nvPr/>
        </p:nvPicPr>
        <p:blipFill>
          <a:blip r:embed="rId5"/>
          <a:stretch>
            <a:fillRect/>
          </a:stretch>
        </p:blipFill>
        <p:spPr>
          <a:xfrm>
            <a:off x="1034707" y="4226046"/>
            <a:ext cx="4796596" cy="16676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9344"/>
            <a:ext cx="4387205" cy="42596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confusion matrix, we can see that the models are biased toward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Therefore, the model predicts landed when (positive outcomes) for did not land (negative outcomes) but does not predict the inverse case.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4ED2D4F6-A3AF-3508-8437-33CF8BBB10C0}"/>
              </a:ext>
            </a:extLst>
          </p:cNvPr>
          <p:cNvPicPr>
            <a:picLocks noChangeAspect="1"/>
          </p:cNvPicPr>
          <p:nvPr/>
        </p:nvPicPr>
        <p:blipFill>
          <a:blip r:embed="rId3"/>
          <a:stretch>
            <a:fillRect/>
          </a:stretch>
        </p:blipFill>
        <p:spPr>
          <a:xfrm>
            <a:off x="6638544" y="1609343"/>
            <a:ext cx="5266944" cy="42596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6570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Depending on whether training or test data is used for accuracy, the Decision Tree model may be the most or least accurate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mc:AlternateContent xmlns:mc="http://schemas.openxmlformats.org/markup-compatibility/2006">
        <mc:Choice xmlns:am3d="http://schemas.microsoft.com/office/drawing/2017/model3d" Requires="am3d">
          <p:graphicFrame>
            <p:nvGraphicFramePr>
              <p:cNvPr id="6" name="3D Model 5" descr="Stylized Rocket Missile">
                <a:extLst>
                  <a:ext uri="{FF2B5EF4-FFF2-40B4-BE49-F238E27FC236}">
                    <a16:creationId xmlns:a16="http://schemas.microsoft.com/office/drawing/2014/main" id="{506A156E-217C-E21D-ED4D-8643DF6708AC}"/>
                  </a:ext>
                </a:extLst>
              </p:cNvPr>
              <p:cNvGraphicFramePr>
                <a:graphicFrameLocks noChangeAspect="1"/>
              </p:cNvGraphicFramePr>
              <p:nvPr>
                <p:extLst>
                  <p:ext uri="{D42A27DB-BD31-4B8C-83A1-F6EECF244321}">
                    <p14:modId xmlns:p14="http://schemas.microsoft.com/office/powerpoint/2010/main" val="2130531553"/>
                  </p:ext>
                </p:extLst>
              </p:nvPr>
            </p:nvGraphicFramePr>
            <p:xfrm>
              <a:off x="8714772" y="1355328"/>
              <a:ext cx="1295466" cy="4989151"/>
            </p:xfrm>
            <a:graphic>
              <a:graphicData uri="http://schemas.microsoft.com/office/drawing/2017/model3d">
                <am3d:model3d>
                  <am3d:spPr>
                    <a:xfrm>
                      <a:off x="0" y="0"/>
                      <a:ext cx="1295466" cy="4989151"/>
                    </a:xfrm>
                    <a:prstGeom prst="rect">
                      <a:avLst/>
                    </a:prstGeom>
                  </am3d:spPr>
                  <am3d:camera>
                    <am3d:pos x="0" y="0" z="50297040"/>
                    <am3d:up dx="0" dy="36000000" dz="0"/>
                    <am3d:lookAt x="0" y="0" z="0"/>
                    <am3d:perspective fov="2700000"/>
                  </am3d:camera>
                  <am3d:trans>
                    <am3d:meterPerModelUnit n="7142856" d="1000000"/>
                    <am3d:preTrans dx="-15" dy="-2035919" dz="0"/>
                    <am3d:scale>
                      <am3d:sx n="1000000" d="1000000"/>
                      <am3d:sy n="1000000" d="1000000"/>
                      <am3d:sz n="1000000" d="1000000"/>
                    </am3d:scale>
                    <am3d:rot/>
                    <am3d:postTrans dx="0" dy="0" dz="0"/>
                  </am3d:trans>
                  <am3d:raster rName="Office3DRenderer" rVer="16.0.8326">
                    <am3d:blip r:embed="rId3"/>
                  </am3d:raster>
                  <am3d:objViewport viewportSz="52211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tylized Rocket Missile">
                <a:extLst>
                  <a:ext uri="{FF2B5EF4-FFF2-40B4-BE49-F238E27FC236}">
                    <a16:creationId xmlns:a16="http://schemas.microsoft.com/office/drawing/2014/main" id="{506A156E-217C-E21D-ED4D-8643DF6708AC}"/>
                  </a:ext>
                </a:extLst>
              </p:cNvPr>
              <p:cNvPicPr>
                <a:picLocks noGrp="1" noRot="1" noChangeAspect="1" noMove="1" noResize="1" noEditPoints="1" noAdjustHandles="1" noChangeArrowheads="1" noChangeShapeType="1" noCrop="1"/>
              </p:cNvPicPr>
              <p:nvPr/>
            </p:nvPicPr>
            <p:blipFill>
              <a:blip r:embed="rId3"/>
              <a:stretch>
                <a:fillRect/>
              </a:stretch>
            </p:blipFill>
            <p:spPr>
              <a:xfrm>
                <a:off x="8714772" y="1355328"/>
                <a:ext cx="1295466" cy="4989151"/>
              </a:xfrm>
              <a:prstGeom prst="rect">
                <a:avLst/>
              </a:prstGeom>
            </p:spPr>
          </p:pic>
        </mc:Fallback>
      </mc:AlternateContent>
    </p:spTree>
    <p:extLst>
      <p:ext uri="{BB962C8B-B14F-4D97-AF65-F5344CB8AC3E}">
        <p14:creationId xmlns:p14="http://schemas.microsoft.com/office/powerpoint/2010/main" val="1630123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05929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collected from four social media websites: Facebook, Instagram, Twitter &amp; LinkedIn. </a:t>
            </a:r>
          </a:p>
          <a:p>
            <a:pPr>
              <a:lnSpc>
                <a:spcPct val="100000"/>
              </a:lnSpc>
              <a:spcBef>
                <a:spcPts val="1400"/>
              </a:spcBef>
            </a:pPr>
            <a:r>
              <a:rPr lang="en-US" sz="2200" dirty="0">
                <a:solidFill>
                  <a:schemeClr val="accent3">
                    <a:lumMod val="25000"/>
                  </a:schemeClr>
                </a:solidFill>
                <a:latin typeface="Abadi" panose="020B0604020104020204" pitchFamily="34" charset="0"/>
              </a:rPr>
              <a:t>Each social media dataset had 147 unique features which allowed for merging them into a single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cleaned and analyzed in a jupyter notebook environment using Python.</a:t>
            </a:r>
          </a:p>
          <a:p>
            <a:pPr marL="0" indent="0">
              <a:lnSpc>
                <a:spcPct val="100000"/>
              </a:lnSpc>
              <a:spcBef>
                <a:spcPts val="1400"/>
              </a:spcBef>
              <a:buNone/>
            </a:pPr>
            <a:endParaRPr lang="en-US" sz="15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a:t>
            </a:r>
            <a:endParaRPr lang="en-US" dirty="0">
              <a:solidFill>
                <a:schemeClr val="accent1">
                  <a:lumMod val="75000"/>
                </a:schemeClr>
              </a:solidFill>
            </a:endParaRPr>
          </a:p>
        </p:txBody>
      </p:sp>
      <p:graphicFrame>
        <p:nvGraphicFramePr>
          <p:cNvPr id="8" name="Diagram 7">
            <a:extLst>
              <a:ext uri="{FF2B5EF4-FFF2-40B4-BE49-F238E27FC236}">
                <a16:creationId xmlns:a16="http://schemas.microsoft.com/office/drawing/2014/main" id="{1614BBD7-43E9-83B2-F1A6-9FDFF48033AC}"/>
              </a:ext>
            </a:extLst>
          </p:cNvPr>
          <p:cNvGraphicFramePr/>
          <p:nvPr>
            <p:extLst>
              <p:ext uri="{D42A27DB-BD31-4B8C-83A1-F6EECF244321}">
                <p14:modId xmlns:p14="http://schemas.microsoft.com/office/powerpoint/2010/main" val="1484155240"/>
              </p:ext>
            </p:extLst>
          </p:nvPr>
        </p:nvGraphicFramePr>
        <p:xfrm>
          <a:off x="5549900" y="1203853"/>
          <a:ext cx="63119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accent1">
                    <a:lumMod val="75000"/>
                  </a:schemeClr>
                </a:solidFill>
                <a:latin typeface="Abadi" panose="020B0604020104020204" pitchFamily="34" charset="0"/>
                <a:ea typeface="+mj-ea"/>
                <a:cs typeface="+mj-cs"/>
              </a:rPr>
              <a:t>Data Preparation – Sample Record</a:t>
            </a:r>
          </a:p>
        </p:txBody>
      </p:sp>
      <p:sp>
        <p:nvSpPr>
          <p:cNvPr id="51" name="Rectangle 5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8A6A3AE-39B9-C673-1CD4-98FEFAFD9AA3}"/>
              </a:ext>
            </a:extLst>
          </p:cNvPr>
          <p:cNvPicPr>
            <a:picLocks noChangeAspect="1"/>
          </p:cNvPicPr>
          <p:nvPr/>
        </p:nvPicPr>
        <p:blipFill>
          <a:blip r:embed="rId3"/>
          <a:stretch>
            <a:fillRect/>
          </a:stretch>
        </p:blipFill>
        <p:spPr>
          <a:xfrm>
            <a:off x="669235" y="1192430"/>
            <a:ext cx="6221895" cy="4113862"/>
          </a:xfrm>
          <a:prstGeom prst="rect">
            <a:avLst/>
          </a:prstGeom>
        </p:spPr>
      </p:pic>
      <p:cxnSp>
        <p:nvCxnSpPr>
          <p:cNvPr id="52" name="Straight Connector 5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fontScale="92500" lnSpcReduction="10000"/>
          </a:bodyPr>
          <a:lstStyle/>
          <a:p>
            <a:pPr>
              <a:spcBef>
                <a:spcPts val="1400"/>
              </a:spcBef>
            </a:pPr>
            <a:r>
              <a:rPr lang="en-US" sz="2000" dirty="0">
                <a:latin typeface="Abadi" panose="020B0604020104020204" pitchFamily="34" charset="0"/>
              </a:rPr>
              <a:t>Each record had a feature stating: </a:t>
            </a:r>
          </a:p>
          <a:p>
            <a:pPr lvl="1">
              <a:spcBef>
                <a:spcPts val="1400"/>
              </a:spcBef>
            </a:pPr>
            <a:r>
              <a:rPr lang="en-US" sz="1600" dirty="0">
                <a:latin typeface="Abadi" panose="020B0604020104020204" pitchFamily="34" charset="0"/>
              </a:rPr>
              <a:t>The social media network they originated from.</a:t>
            </a:r>
          </a:p>
          <a:p>
            <a:pPr lvl="1">
              <a:spcBef>
                <a:spcPts val="1400"/>
              </a:spcBef>
            </a:pPr>
            <a:r>
              <a:rPr lang="en-US" sz="1600" dirty="0">
                <a:latin typeface="Abadi" panose="020B0604020104020204" pitchFamily="34" charset="0"/>
              </a:rPr>
              <a:t>The date and time the Post was sent.</a:t>
            </a:r>
          </a:p>
          <a:p>
            <a:pPr lvl="1">
              <a:spcBef>
                <a:spcPts val="1400"/>
              </a:spcBef>
            </a:pPr>
            <a:r>
              <a:rPr lang="en-US" sz="1600" dirty="0">
                <a:latin typeface="Abadi" panose="020B0604020104020204" pitchFamily="34" charset="0"/>
              </a:rPr>
              <a:t>The type of content they were, the text of the Post.</a:t>
            </a:r>
          </a:p>
          <a:p>
            <a:pPr lvl="1">
              <a:spcBef>
                <a:spcPts val="1400"/>
              </a:spcBef>
            </a:pPr>
            <a:r>
              <a:rPr lang="en-US" sz="1600" dirty="0">
                <a:latin typeface="Abadi" panose="020B0604020104020204" pitchFamily="34" charset="0"/>
              </a:rPr>
              <a:t>The name of the sender of the post.</a:t>
            </a:r>
          </a:p>
          <a:p>
            <a:pPr lvl="1">
              <a:spcBef>
                <a:spcPts val="1400"/>
              </a:spcBef>
            </a:pPr>
            <a:r>
              <a:rPr lang="en-US" sz="1600" dirty="0">
                <a:latin typeface="Abadi" panose="020B0604020104020204" pitchFamily="34" charset="0"/>
              </a:rPr>
              <a:t>General and specific social media metrics collected by the network. </a:t>
            </a:r>
            <a:endParaRPr lang="en-US" sz="20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
        <p:nvSpPr>
          <p:cNvPr id="50" name="TextBox 49">
            <a:extLst>
              <a:ext uri="{FF2B5EF4-FFF2-40B4-BE49-F238E27FC236}">
                <a16:creationId xmlns:a16="http://schemas.microsoft.com/office/drawing/2014/main" id="{5FBDA2BD-0CE2-8532-D4BA-7747E8434221}"/>
              </a:ext>
            </a:extLst>
          </p:cNvPr>
          <p:cNvSpPr txBox="1"/>
          <p:nvPr/>
        </p:nvSpPr>
        <p:spPr>
          <a:xfrm>
            <a:off x="669235" y="5541818"/>
            <a:ext cx="6221895"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1043631" y="809898"/>
            <a:ext cx="9942716" cy="1554480"/>
          </a:xfrm>
        </p:spPr>
        <p:txBody>
          <a:bodyPr anchor="ctr">
            <a:normAutofit/>
          </a:bodyPr>
          <a:lstStyle/>
          <a:p>
            <a:r>
              <a:rPr lang="en-US" sz="4800" dirty="0">
                <a:solidFill>
                  <a:schemeClr val="accent1">
                    <a:lumMod val="75000"/>
                  </a:schemeClr>
                </a:solidFill>
                <a:latin typeface="Abadi"/>
              </a:rPr>
              <a:t>Data Preparation – Data Cleaning Strategy</a:t>
            </a:r>
            <a:endParaRPr lang="en-US" sz="4800" dirty="0">
              <a:solidFill>
                <a:schemeClr val="accent1">
                  <a:lumMod val="75000"/>
                </a:schemeClr>
              </a:solidFill>
            </a:endParaRPr>
          </a:p>
        </p:txBody>
      </p:sp>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1045028" y="3017522"/>
            <a:ext cx="9941319" cy="3124658"/>
          </a:xfrm>
        </p:spPr>
        <p:txBody>
          <a:bodyPr anchor="ctr">
            <a:normAutofit fontScale="92500" lnSpcReduction="20000"/>
          </a:bodyPr>
          <a:lstStyle/>
          <a:p>
            <a:r>
              <a:rPr lang="en-US" sz="1500" dirty="0">
                <a:latin typeface="Abadi" panose="020B0604020104020204" pitchFamily="34" charset="0"/>
              </a:rPr>
              <a:t>Empty rows &amp; duplicate rows were removed.</a:t>
            </a:r>
          </a:p>
          <a:p>
            <a:r>
              <a:rPr lang="en-US" sz="1500" dirty="0">
                <a:latin typeface="Abadi" panose="020B0604020104020204" pitchFamily="34" charset="0"/>
              </a:rPr>
              <a:t>The date feature was cleaned and converted to datetime type.</a:t>
            </a:r>
          </a:p>
          <a:p>
            <a:r>
              <a:rPr lang="en-US" sz="1500" dirty="0">
                <a:latin typeface="Abadi" panose="020B0604020104020204" pitchFamily="34" charset="0"/>
              </a:rPr>
              <a:t>New columns for hashtags, post word counts, character counts, and sentiments were added.</a:t>
            </a:r>
          </a:p>
          <a:p>
            <a:r>
              <a:rPr lang="en-US" sz="1500" dirty="0">
                <a:latin typeface="Abadi" panose="020B0604020104020204" pitchFamily="34" charset="0"/>
              </a:rPr>
              <a:t>Each column was converted to its appropriate datatype</a:t>
            </a:r>
          </a:p>
          <a:p>
            <a:r>
              <a:rPr lang="en-US" sz="1500" dirty="0">
                <a:latin typeface="Abadi" panose="020B0604020104020204" pitchFamily="34" charset="0"/>
              </a:rPr>
              <a:t>Datatypes to be changed</a:t>
            </a:r>
          </a:p>
          <a:p>
            <a:r>
              <a:rPr lang="en-US" sz="1500" dirty="0">
                <a:latin typeface="Abadi" panose="020B0604020104020204" pitchFamily="34" charset="0"/>
              </a:rPr>
              <a:t>More than 30 columns were removed because they contained no data.</a:t>
            </a:r>
          </a:p>
          <a:p>
            <a:r>
              <a:rPr lang="en-US" sz="1500" dirty="0">
                <a:latin typeface="Abadi" panose="020B0604020104020204" pitchFamily="34" charset="0"/>
              </a:rPr>
              <a:t>The data in ‘Potential Reach’ which represented ‘Reach’ data from Twitter was moved to the ‘Reach’ column.</a:t>
            </a:r>
          </a:p>
          <a:p>
            <a:r>
              <a:rPr lang="en-US" sz="1500" dirty="0">
                <a:latin typeface="Abadi" panose="020B0604020104020204" pitchFamily="34" charset="0"/>
              </a:rPr>
              <a:t>Impute missing values for numeric and categorical features.</a:t>
            </a:r>
          </a:p>
          <a:p>
            <a:r>
              <a:rPr lang="en-US" sz="1500" dirty="0">
                <a:latin typeface="Abadi" panose="020B0604020104020204" pitchFamily="34" charset="0"/>
              </a:rPr>
              <a:t>Set Date as Index.</a:t>
            </a:r>
          </a:p>
          <a:p>
            <a:pPr marL="0" indent="0">
              <a:buNone/>
            </a:pPr>
            <a:endParaRPr lang="en-US" sz="1500" dirty="0">
              <a:solidFill>
                <a:schemeClr val="accent3">
                  <a:lumMod val="25000"/>
                </a:schemeClr>
              </a:solidFill>
              <a:latin typeface="Abadi" panose="020B0604020104020204" pitchFamily="34" charset="0"/>
            </a:endParaRPr>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877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2327</TotalTime>
  <Words>4018</Words>
  <Application>Microsoft Macintosh PowerPoint</Application>
  <PresentationFormat>Widescreen</PresentationFormat>
  <Paragraphs>509</Paragraphs>
  <Slides>67</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Abadi</vt:lpstr>
      <vt:lpstr>Arial</vt:lpstr>
      <vt:lpstr>Calibri</vt:lpstr>
      <vt:lpstr>Calibri Light</vt:lpstr>
      <vt:lpstr>IBM Plex Mono SemiBold</vt:lpstr>
      <vt:lpstr>IBM Plex Mono Text</vt:lpstr>
      <vt:lpstr>Custom Design</vt:lpstr>
      <vt:lpstr>Insights from Social Media Analytics   Nanke Williams October 2023</vt:lpstr>
      <vt:lpstr>PowerPoint Presentation</vt:lpstr>
      <vt:lpstr>PowerPoint Presentation</vt:lpstr>
      <vt:lpstr>PowerPoint Presentation</vt:lpstr>
      <vt:lpstr>Section 1  Methodology</vt:lpstr>
      <vt:lpstr>PowerPoint Presentation</vt:lpstr>
      <vt:lpstr>PowerPoint Presentation</vt:lpstr>
      <vt:lpstr>PowerPoint Presentation</vt:lpstr>
      <vt:lpstr>Data Preparation – Data Cleaning Strategy</vt:lpstr>
      <vt:lpstr>PowerPoint Presentation</vt:lpstr>
      <vt:lpstr>Data Preparation – Summary of the Dataset</vt:lpstr>
      <vt:lpstr>PowerPoint Presentation</vt:lpstr>
      <vt:lpstr>PowerPoint Presentation</vt:lpstr>
      <vt:lpstr>PowerPoint Presentation</vt:lpstr>
      <vt:lpstr>PowerPoint Presentation</vt:lpstr>
      <vt:lpstr>PowerPoint Presentation</vt:lpstr>
      <vt:lpstr>PowerPoint Presentation</vt:lpstr>
      <vt:lpstr>Section 2  Insights Drawn From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  Key Questions Addressed in Exploratory Analysis</vt:lpstr>
      <vt:lpstr>PowerPoint Presentation</vt:lpstr>
      <vt:lpstr>PowerPoint Presentation</vt:lpstr>
      <vt:lpstr>PowerPoint Presentation</vt:lpstr>
      <vt:lpstr>Section e  Insights Drawn From Statistical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Brooks &amp; Knights</cp:lastModifiedBy>
  <cp:revision>213</cp:revision>
  <dcterms:created xsi:type="dcterms:W3CDTF">2021-04-29T18:58:34Z</dcterms:created>
  <dcterms:modified xsi:type="dcterms:W3CDTF">2023-10-08T22:06:15Z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